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8" r:id="rId7"/>
    <p:sldId id="261" r:id="rId8"/>
    <p:sldId id="266" r:id="rId9"/>
    <p:sldId id="262" r:id="rId10"/>
    <p:sldId id="263" r:id="rId11"/>
    <p:sldId id="264" r:id="rId12"/>
    <p:sldId id="265" r:id="rId13"/>
    <p:sldId id="267"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35A"/>
    <a:srgbClr val="F17248"/>
    <a:srgbClr val="7B756F"/>
    <a:srgbClr val="5A5148"/>
    <a:srgbClr val="82C032"/>
    <a:srgbClr val="679B2A"/>
    <a:srgbClr val="005385"/>
    <a:srgbClr val="004773"/>
    <a:srgbClr val="016697"/>
    <a:srgbClr val="3F80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61600" autoAdjust="0"/>
  </p:normalViewPr>
  <p:slideViewPr>
    <p:cSldViewPr snapToGrid="0" snapToObjects="1">
      <p:cViewPr varScale="1">
        <p:scale>
          <a:sx n="77" d="100"/>
          <a:sy n="77" d="100"/>
        </p:scale>
        <p:origin x="840" y="58"/>
      </p:cViewPr>
      <p:guideLst>
        <p:guide orient="horz" pos="1599"/>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14658C-7C1A-4B03-A251-2BDC85EA846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1CFB551F-3555-4D52-B5AB-E2F212F068FA}">
      <dgm:prSet phldrT="[Text]"/>
      <dgm:spPr/>
      <dgm:t>
        <a:bodyPr/>
        <a:lstStyle/>
        <a:p>
          <a:r>
            <a:rPr lang="en-US" b="1" dirty="0">
              <a:latin typeface="Arial Nova Light" panose="020B0304020202020204" pitchFamily="34" charset="0"/>
            </a:rPr>
            <a:t>07/28/2025</a:t>
          </a:r>
        </a:p>
        <a:p>
          <a:r>
            <a:rPr lang="en-US" dirty="0">
              <a:latin typeface="Arial Nova Light" panose="020B0304020202020204" pitchFamily="34" charset="0"/>
            </a:rPr>
            <a:t>Initial evaluation with Dr. Fleenor</a:t>
          </a:r>
        </a:p>
      </dgm:t>
    </dgm:pt>
    <dgm:pt modelId="{82815764-24EB-48DC-B68B-E473EC6EE1C8}" type="parTrans" cxnId="{C717833C-6D53-4726-BEAF-99D4A5CC82A4}">
      <dgm:prSet/>
      <dgm:spPr/>
      <dgm:t>
        <a:bodyPr/>
        <a:lstStyle/>
        <a:p>
          <a:endParaRPr lang="en-US"/>
        </a:p>
      </dgm:t>
    </dgm:pt>
    <dgm:pt modelId="{2FDE2E78-38D4-46D1-840F-EA6182040BD9}" type="sibTrans" cxnId="{C717833C-6D53-4726-BEAF-99D4A5CC82A4}">
      <dgm:prSet/>
      <dgm:spPr/>
      <dgm:t>
        <a:bodyPr/>
        <a:lstStyle/>
        <a:p>
          <a:endParaRPr lang="en-US"/>
        </a:p>
      </dgm:t>
    </dgm:pt>
    <dgm:pt modelId="{DB9E801B-17BF-4C2D-9D73-9B64EC9F7E60}">
      <dgm:prSet phldrT="[Text]"/>
      <dgm:spPr/>
      <dgm:t>
        <a:bodyPr/>
        <a:lstStyle/>
        <a:p>
          <a:r>
            <a:rPr lang="en-US" b="1" dirty="0">
              <a:latin typeface="Arial Nova Light" panose="020B0304020202020204" pitchFamily="34" charset="0"/>
            </a:rPr>
            <a:t>02/21/2026</a:t>
          </a:r>
        </a:p>
        <a:p>
          <a:r>
            <a:rPr lang="en-US" dirty="0">
              <a:latin typeface="Arial Nova Light" panose="020B0304020202020204" pitchFamily="34" charset="0"/>
            </a:rPr>
            <a:t>Quest pTau217 &amp; ApoE blood biomarkers (BBMs)</a:t>
          </a:r>
        </a:p>
      </dgm:t>
    </dgm:pt>
    <dgm:pt modelId="{48AAC745-CB6B-41AF-8D3D-7E684D57ABAE}" type="parTrans" cxnId="{D7A63849-B660-4B6B-B867-16C7AC89F368}">
      <dgm:prSet/>
      <dgm:spPr/>
      <dgm:t>
        <a:bodyPr/>
        <a:lstStyle/>
        <a:p>
          <a:endParaRPr lang="en-US"/>
        </a:p>
      </dgm:t>
    </dgm:pt>
    <dgm:pt modelId="{61F9BE44-820F-4B61-9808-721768653608}" type="sibTrans" cxnId="{D7A63849-B660-4B6B-B867-16C7AC89F368}">
      <dgm:prSet/>
      <dgm:spPr/>
      <dgm:t>
        <a:bodyPr/>
        <a:lstStyle/>
        <a:p>
          <a:endParaRPr lang="en-US"/>
        </a:p>
      </dgm:t>
    </dgm:pt>
    <dgm:pt modelId="{1AFB2E5C-BC43-4C36-899E-CEC0D7855A94}">
      <dgm:prSet phldrT="[Text]"/>
      <dgm:spPr/>
      <dgm:t>
        <a:bodyPr/>
        <a:lstStyle/>
        <a:p>
          <a:r>
            <a:rPr lang="en-US" b="1" dirty="0">
              <a:latin typeface="Arial Nova Light" panose="020B0304020202020204" pitchFamily="34" charset="0"/>
            </a:rPr>
            <a:t>03/20/2026</a:t>
          </a:r>
        </a:p>
        <a:p>
          <a:r>
            <a:rPr lang="en-US" dirty="0">
              <a:latin typeface="Arial Nova Light" panose="020B0304020202020204" pitchFamily="34" charset="0"/>
            </a:rPr>
            <a:t>FDG PET/CT scan</a:t>
          </a:r>
        </a:p>
      </dgm:t>
    </dgm:pt>
    <dgm:pt modelId="{41FDDD8F-F1F2-4DB3-AF7D-5F3CB90A5E34}" type="parTrans" cxnId="{37545D51-8216-44D0-A0F5-CAF09B7F9C9C}">
      <dgm:prSet/>
      <dgm:spPr/>
      <dgm:t>
        <a:bodyPr/>
        <a:lstStyle/>
        <a:p>
          <a:endParaRPr lang="en-US"/>
        </a:p>
      </dgm:t>
    </dgm:pt>
    <dgm:pt modelId="{1465B15C-1242-40FF-B6D7-26F4A5046EB5}" type="sibTrans" cxnId="{37545D51-8216-44D0-A0F5-CAF09B7F9C9C}">
      <dgm:prSet/>
      <dgm:spPr/>
      <dgm:t>
        <a:bodyPr/>
        <a:lstStyle/>
        <a:p>
          <a:endParaRPr lang="en-US"/>
        </a:p>
      </dgm:t>
    </dgm:pt>
    <dgm:pt modelId="{22F758F0-4BCD-42C6-8ECB-46477EEBFEF9}">
      <dgm:prSet phldrT="[Text]"/>
      <dgm:spPr/>
      <dgm:t>
        <a:bodyPr/>
        <a:lstStyle/>
        <a:p>
          <a:r>
            <a:rPr lang="en-US" b="1" dirty="0">
              <a:latin typeface="Arial Nova Light" panose="020B0304020202020204" pitchFamily="34" charset="0"/>
            </a:rPr>
            <a:t>09/25/2025</a:t>
          </a:r>
        </a:p>
        <a:p>
          <a:r>
            <a:rPr lang="en-US" dirty="0">
              <a:latin typeface="Arial Nova Light" panose="020B0304020202020204" pitchFamily="34" charset="0"/>
            </a:rPr>
            <a:t>Quest pTau217 &amp; </a:t>
          </a:r>
          <a:r>
            <a:rPr lang="en-US" dirty="0" err="1">
              <a:latin typeface="Arial Nova Light" panose="020B0304020202020204" pitchFamily="34" charset="0"/>
            </a:rPr>
            <a:t>ApoE</a:t>
          </a:r>
          <a:endParaRPr lang="en-US" dirty="0">
            <a:latin typeface="Arial Nova Light" panose="020B0304020202020204" pitchFamily="34" charset="0"/>
          </a:endParaRPr>
        </a:p>
      </dgm:t>
    </dgm:pt>
    <dgm:pt modelId="{42DC876B-3904-4AFF-9DDC-2F9A87086E64}" type="parTrans" cxnId="{60D2CB56-9CD5-402E-9DF1-B380328E7FCA}">
      <dgm:prSet/>
      <dgm:spPr/>
      <dgm:t>
        <a:bodyPr/>
        <a:lstStyle/>
        <a:p>
          <a:endParaRPr lang="en-US"/>
        </a:p>
      </dgm:t>
    </dgm:pt>
    <dgm:pt modelId="{031220DE-BB21-4034-9F86-9C14DACB204F}" type="sibTrans" cxnId="{60D2CB56-9CD5-402E-9DF1-B380328E7FCA}">
      <dgm:prSet/>
      <dgm:spPr/>
      <dgm:t>
        <a:bodyPr/>
        <a:lstStyle/>
        <a:p>
          <a:endParaRPr lang="en-US"/>
        </a:p>
      </dgm:t>
    </dgm:pt>
    <dgm:pt modelId="{DAC1A35C-0DA4-4E31-BD6C-9520CDC6149F}">
      <dgm:prSet phldrT="[Text]"/>
      <dgm:spPr/>
      <dgm:t>
        <a:bodyPr/>
        <a:lstStyle/>
        <a:p>
          <a:r>
            <a:rPr lang="en-US" b="1" dirty="0">
              <a:highlight>
                <a:srgbClr val="FFFF00"/>
              </a:highlight>
              <a:latin typeface="Arial Nova Light" panose="020B0304020202020204" pitchFamily="34" charset="0"/>
            </a:rPr>
            <a:t>10/30/2025</a:t>
          </a:r>
        </a:p>
        <a:p>
          <a:r>
            <a:rPr lang="en-US" dirty="0">
              <a:highlight>
                <a:srgbClr val="FFFF00"/>
              </a:highlight>
              <a:latin typeface="Arial Nova Light" panose="020B0304020202020204" pitchFamily="34" charset="0"/>
            </a:rPr>
            <a:t>GMN 1 MoCA 22/30</a:t>
          </a:r>
        </a:p>
      </dgm:t>
    </dgm:pt>
    <dgm:pt modelId="{6B5FB49F-EF1A-4263-97F2-73CDA0F5B9B0}" type="parTrans" cxnId="{98360870-0EA3-4F25-95CB-BF6A9D597D9E}">
      <dgm:prSet/>
      <dgm:spPr/>
      <dgm:t>
        <a:bodyPr/>
        <a:lstStyle/>
        <a:p>
          <a:endParaRPr lang="en-US"/>
        </a:p>
      </dgm:t>
    </dgm:pt>
    <dgm:pt modelId="{C1984864-9414-4855-9F1E-4C3C4D140A4B}" type="sibTrans" cxnId="{98360870-0EA3-4F25-95CB-BF6A9D597D9E}">
      <dgm:prSet/>
      <dgm:spPr/>
      <dgm:t>
        <a:bodyPr/>
        <a:lstStyle/>
        <a:p>
          <a:endParaRPr lang="en-US"/>
        </a:p>
      </dgm:t>
    </dgm:pt>
    <dgm:pt modelId="{17A1BDA8-2C59-4BD5-95EA-B2DA894EF543}">
      <dgm:prSet phldrT="[Text]"/>
      <dgm:spPr/>
      <dgm:t>
        <a:bodyPr/>
        <a:lstStyle/>
        <a:p>
          <a:r>
            <a:rPr lang="en-US" b="1" dirty="0">
              <a:latin typeface="Arial Nova Light" panose="020B0304020202020204" pitchFamily="34" charset="0"/>
            </a:rPr>
            <a:t>09/02/2025</a:t>
          </a:r>
        </a:p>
        <a:p>
          <a:r>
            <a:rPr lang="en-US" dirty="0">
              <a:latin typeface="Arial Nova Light" panose="020B0304020202020204" pitchFamily="34" charset="0"/>
            </a:rPr>
            <a:t>CND Syn-One skin biopsy</a:t>
          </a:r>
        </a:p>
      </dgm:t>
    </dgm:pt>
    <dgm:pt modelId="{7E54FBCD-FEA2-4AB4-981E-93DD729C860B}" type="parTrans" cxnId="{A8D493DA-6F3B-4371-AB39-D2C2B1BBCA74}">
      <dgm:prSet/>
      <dgm:spPr/>
      <dgm:t>
        <a:bodyPr/>
        <a:lstStyle/>
        <a:p>
          <a:endParaRPr lang="en-US"/>
        </a:p>
      </dgm:t>
    </dgm:pt>
    <dgm:pt modelId="{365DA62C-1965-4CFE-9421-FFA298F89AF4}" type="sibTrans" cxnId="{A8D493DA-6F3B-4371-AB39-D2C2B1BBCA74}">
      <dgm:prSet/>
      <dgm:spPr/>
      <dgm:t>
        <a:bodyPr/>
        <a:lstStyle/>
        <a:p>
          <a:endParaRPr lang="en-US"/>
        </a:p>
      </dgm:t>
    </dgm:pt>
    <dgm:pt modelId="{53E104AA-8883-48F4-9C8C-7C834D532855}">
      <dgm:prSet phldrT="[Text]"/>
      <dgm:spPr/>
      <dgm:t>
        <a:bodyPr/>
        <a:lstStyle/>
        <a:p>
          <a:r>
            <a:rPr lang="en-US" b="1" dirty="0">
              <a:latin typeface="Arial Nova Light" panose="020B0304020202020204" pitchFamily="34" charset="0"/>
            </a:rPr>
            <a:t>11/13/2025</a:t>
          </a:r>
        </a:p>
        <a:p>
          <a:r>
            <a:rPr lang="en-US" dirty="0">
              <a:latin typeface="Arial Nova Light" panose="020B0304020202020204" pitchFamily="34" charset="0"/>
            </a:rPr>
            <a:t>Amyloid PET/CT scan</a:t>
          </a:r>
        </a:p>
      </dgm:t>
    </dgm:pt>
    <dgm:pt modelId="{3EE51AE4-5713-4647-BF17-6B0E589CC4E9}" type="parTrans" cxnId="{49F78EBB-36C5-4D2C-9360-9D3D7A346BED}">
      <dgm:prSet/>
      <dgm:spPr/>
      <dgm:t>
        <a:bodyPr/>
        <a:lstStyle/>
        <a:p>
          <a:endParaRPr lang="en-US"/>
        </a:p>
      </dgm:t>
    </dgm:pt>
    <dgm:pt modelId="{FB17D908-C913-4507-B350-38E6B18B46D3}" type="sibTrans" cxnId="{49F78EBB-36C5-4D2C-9360-9D3D7A346BED}">
      <dgm:prSet/>
      <dgm:spPr/>
      <dgm:t>
        <a:bodyPr/>
        <a:lstStyle/>
        <a:p>
          <a:endParaRPr lang="en-US"/>
        </a:p>
      </dgm:t>
    </dgm:pt>
    <dgm:pt modelId="{1D2C8B3B-48E5-4F01-AA28-49FBFB3CBDA1}">
      <dgm:prSet phldrT="[Text]"/>
      <dgm:spPr/>
      <dgm:t>
        <a:bodyPr/>
        <a:lstStyle/>
        <a:p>
          <a:r>
            <a:rPr lang="en-US" b="1" dirty="0">
              <a:highlight>
                <a:srgbClr val="FFFF00"/>
              </a:highlight>
              <a:latin typeface="Arial Nova Light" panose="020B0304020202020204" pitchFamily="34" charset="0"/>
            </a:rPr>
            <a:t>03/26/2026</a:t>
          </a:r>
        </a:p>
        <a:p>
          <a:r>
            <a:rPr lang="en-US" dirty="0">
              <a:highlight>
                <a:srgbClr val="FFFF00"/>
              </a:highlight>
              <a:latin typeface="Arial Nova Light" panose="020B0304020202020204" pitchFamily="34" charset="0"/>
            </a:rPr>
            <a:t>GMN 2 clinic visit</a:t>
          </a:r>
        </a:p>
      </dgm:t>
    </dgm:pt>
    <dgm:pt modelId="{C82C10FF-0AB3-4B09-9BF1-2CA9644EEB3D}" type="parTrans" cxnId="{6D293800-846D-486F-86B8-7C5970F3D60B}">
      <dgm:prSet/>
      <dgm:spPr/>
      <dgm:t>
        <a:bodyPr/>
        <a:lstStyle/>
        <a:p>
          <a:endParaRPr lang="en-US"/>
        </a:p>
      </dgm:t>
    </dgm:pt>
    <dgm:pt modelId="{A219203E-7B74-45C1-B8A0-C6E90FBD6C65}" type="sibTrans" cxnId="{6D293800-846D-486F-86B8-7C5970F3D60B}">
      <dgm:prSet/>
      <dgm:spPr/>
      <dgm:t>
        <a:bodyPr/>
        <a:lstStyle/>
        <a:p>
          <a:endParaRPr lang="en-US"/>
        </a:p>
      </dgm:t>
    </dgm:pt>
    <dgm:pt modelId="{390C291E-9EF2-4EB1-B018-9C3335AB47D5}">
      <dgm:prSet phldrT="[Text]"/>
      <dgm:spPr/>
      <dgm:t>
        <a:bodyPr/>
        <a:lstStyle/>
        <a:p>
          <a:r>
            <a:rPr lang="en-US" b="1" dirty="0">
              <a:latin typeface="Arial Nova Light" panose="020B0304020202020204" pitchFamily="34" charset="0"/>
            </a:rPr>
            <a:t>04/15/2026</a:t>
          </a:r>
        </a:p>
        <a:p>
          <a:r>
            <a:rPr lang="en-US" dirty="0">
              <a:latin typeface="Arial Nova Light" panose="020B0304020202020204" pitchFamily="34" charset="0"/>
            </a:rPr>
            <a:t>Full neuropsych evaluation</a:t>
          </a:r>
        </a:p>
      </dgm:t>
    </dgm:pt>
    <dgm:pt modelId="{F8DFC04D-126A-4671-8039-630DAABC02B7}" type="parTrans" cxnId="{A4BB8BEE-5174-4974-94ED-010378577C4A}">
      <dgm:prSet/>
      <dgm:spPr/>
      <dgm:t>
        <a:bodyPr/>
        <a:lstStyle/>
        <a:p>
          <a:endParaRPr lang="en-US"/>
        </a:p>
      </dgm:t>
    </dgm:pt>
    <dgm:pt modelId="{92055B84-2295-4976-848D-23129AAFE0D2}" type="sibTrans" cxnId="{A4BB8BEE-5174-4974-94ED-010378577C4A}">
      <dgm:prSet/>
      <dgm:spPr/>
      <dgm:t>
        <a:bodyPr/>
        <a:lstStyle/>
        <a:p>
          <a:endParaRPr lang="en-US"/>
        </a:p>
      </dgm:t>
    </dgm:pt>
    <dgm:pt modelId="{DDE0A0DD-2D13-4F90-8013-BA72A76A93D7}">
      <dgm:prSet phldrT="[Text]" phldr="0"/>
      <dgm:spPr/>
      <dgm:t>
        <a:bodyPr/>
        <a:lstStyle/>
        <a:p>
          <a:r>
            <a:rPr lang="en-US" b="1" dirty="0">
              <a:highlight>
                <a:srgbClr val="FFFF00"/>
              </a:highlight>
              <a:latin typeface="Arial Nova Light" panose="020B0304020202020204" pitchFamily="34" charset="0"/>
              <a:cs typeface="Helvetica" panose="020B0604020202020204" pitchFamily="34" charset="0"/>
            </a:rPr>
            <a:t>04/29/2026</a:t>
          </a:r>
          <a:r>
            <a:rPr lang="en-US" dirty="0">
              <a:highlight>
                <a:srgbClr val="FFFF00"/>
              </a:highlight>
              <a:latin typeface="Arial Nova Light" panose="020B0304020202020204" pitchFamily="34" charset="0"/>
              <a:cs typeface="Helvetica" panose="020B0604020202020204" pitchFamily="34" charset="0"/>
            </a:rPr>
            <a:t> GMN 3 clinic visit</a:t>
          </a:r>
        </a:p>
      </dgm:t>
    </dgm:pt>
    <dgm:pt modelId="{CAAA6170-3DA5-4BAE-95FF-E16C284F7855}" type="parTrans" cxnId="{1F2B6A88-3196-483A-88C3-245C7F7319D1}">
      <dgm:prSet/>
      <dgm:spPr/>
      <dgm:t>
        <a:bodyPr/>
        <a:lstStyle/>
        <a:p>
          <a:endParaRPr lang="en-US"/>
        </a:p>
      </dgm:t>
    </dgm:pt>
    <dgm:pt modelId="{BD48F671-3817-4C0F-8D62-F05B96E69EA2}" type="sibTrans" cxnId="{1F2B6A88-3196-483A-88C3-245C7F7319D1}">
      <dgm:prSet/>
      <dgm:spPr/>
      <dgm:t>
        <a:bodyPr/>
        <a:lstStyle/>
        <a:p>
          <a:endParaRPr lang="en-US"/>
        </a:p>
      </dgm:t>
    </dgm:pt>
    <dgm:pt modelId="{0672F3D5-0FE6-4476-A823-470C057593C6}" type="pres">
      <dgm:prSet presAssocID="{D914658C-7C1A-4B03-A251-2BDC85EA846C}" presName="Name0" presStyleCnt="0">
        <dgm:presLayoutVars>
          <dgm:dir/>
          <dgm:resizeHandles val="exact"/>
        </dgm:presLayoutVars>
      </dgm:prSet>
      <dgm:spPr/>
    </dgm:pt>
    <dgm:pt modelId="{1A0ED01F-ACD5-49AE-BF28-40B7AB71743C}" type="pres">
      <dgm:prSet presAssocID="{D914658C-7C1A-4B03-A251-2BDC85EA846C}" presName="arrow" presStyleLbl="bgShp" presStyleIdx="0" presStyleCnt="1"/>
      <dgm:spPr/>
    </dgm:pt>
    <dgm:pt modelId="{974B53D2-F427-4B5E-A533-E8237877F2CD}" type="pres">
      <dgm:prSet presAssocID="{D914658C-7C1A-4B03-A251-2BDC85EA846C}" presName="points" presStyleCnt="0"/>
      <dgm:spPr/>
    </dgm:pt>
    <dgm:pt modelId="{33ED827C-F15A-40A7-9B85-595C983C34F2}" type="pres">
      <dgm:prSet presAssocID="{1CFB551F-3555-4D52-B5AB-E2F212F068FA}" presName="compositeA" presStyleCnt="0"/>
      <dgm:spPr/>
    </dgm:pt>
    <dgm:pt modelId="{1CD5C76E-1C73-41B1-B04C-2EAB0FC3011C}" type="pres">
      <dgm:prSet presAssocID="{1CFB551F-3555-4D52-B5AB-E2F212F068FA}" presName="textA" presStyleLbl="revTx" presStyleIdx="0" presStyleCnt="10">
        <dgm:presLayoutVars>
          <dgm:bulletEnabled val="1"/>
        </dgm:presLayoutVars>
      </dgm:prSet>
      <dgm:spPr/>
    </dgm:pt>
    <dgm:pt modelId="{6264E14E-A559-4695-BFFD-E9A2BC54FFB9}" type="pres">
      <dgm:prSet presAssocID="{1CFB551F-3555-4D52-B5AB-E2F212F068FA}" presName="circleA" presStyleLbl="node1" presStyleIdx="0" presStyleCnt="10"/>
      <dgm:spPr/>
    </dgm:pt>
    <dgm:pt modelId="{1E83674E-381D-4083-B912-1792729F72AA}" type="pres">
      <dgm:prSet presAssocID="{1CFB551F-3555-4D52-B5AB-E2F212F068FA}" presName="spaceA" presStyleCnt="0"/>
      <dgm:spPr/>
    </dgm:pt>
    <dgm:pt modelId="{2797B3E1-AAAF-481E-8DB1-A71576D540D4}" type="pres">
      <dgm:prSet presAssocID="{2FDE2E78-38D4-46D1-840F-EA6182040BD9}" presName="space" presStyleCnt="0"/>
      <dgm:spPr/>
    </dgm:pt>
    <dgm:pt modelId="{0E2968D3-D297-4A91-9A66-7542D9DAA2A1}" type="pres">
      <dgm:prSet presAssocID="{17A1BDA8-2C59-4BD5-95EA-B2DA894EF543}" presName="compositeB" presStyleCnt="0"/>
      <dgm:spPr/>
    </dgm:pt>
    <dgm:pt modelId="{69DB70AD-ABB1-44ED-BE18-0A9939B533D1}" type="pres">
      <dgm:prSet presAssocID="{17A1BDA8-2C59-4BD5-95EA-B2DA894EF543}" presName="textB" presStyleLbl="revTx" presStyleIdx="1" presStyleCnt="10">
        <dgm:presLayoutVars>
          <dgm:bulletEnabled val="1"/>
        </dgm:presLayoutVars>
      </dgm:prSet>
      <dgm:spPr/>
    </dgm:pt>
    <dgm:pt modelId="{556B990A-20C7-422C-B36F-50EACDF9BFD1}" type="pres">
      <dgm:prSet presAssocID="{17A1BDA8-2C59-4BD5-95EA-B2DA894EF543}" presName="circleB" presStyleLbl="node1" presStyleIdx="1" presStyleCnt="10"/>
      <dgm:spPr/>
    </dgm:pt>
    <dgm:pt modelId="{323A0485-2183-46C0-AB9C-330D561D0425}" type="pres">
      <dgm:prSet presAssocID="{17A1BDA8-2C59-4BD5-95EA-B2DA894EF543}" presName="spaceB" presStyleCnt="0"/>
      <dgm:spPr/>
    </dgm:pt>
    <dgm:pt modelId="{A19743C6-AF80-49F1-A20D-EBD4E9CB3DF2}" type="pres">
      <dgm:prSet presAssocID="{365DA62C-1965-4CFE-9421-FFA298F89AF4}" presName="space" presStyleCnt="0"/>
      <dgm:spPr/>
    </dgm:pt>
    <dgm:pt modelId="{2B8540EC-A22C-4337-BFD7-1B2A0E3BAF49}" type="pres">
      <dgm:prSet presAssocID="{22F758F0-4BCD-42C6-8ECB-46477EEBFEF9}" presName="compositeA" presStyleCnt="0"/>
      <dgm:spPr/>
    </dgm:pt>
    <dgm:pt modelId="{D9B5E145-5322-4E2C-A947-01A9CCE7D778}" type="pres">
      <dgm:prSet presAssocID="{22F758F0-4BCD-42C6-8ECB-46477EEBFEF9}" presName="textA" presStyleLbl="revTx" presStyleIdx="2" presStyleCnt="10">
        <dgm:presLayoutVars>
          <dgm:bulletEnabled val="1"/>
        </dgm:presLayoutVars>
      </dgm:prSet>
      <dgm:spPr/>
    </dgm:pt>
    <dgm:pt modelId="{0DE2856D-4A3B-4248-AA6C-E06FB0DD4B2B}" type="pres">
      <dgm:prSet presAssocID="{22F758F0-4BCD-42C6-8ECB-46477EEBFEF9}" presName="circleA" presStyleLbl="node1" presStyleIdx="2" presStyleCnt="10"/>
      <dgm:spPr/>
    </dgm:pt>
    <dgm:pt modelId="{743FD97B-0C29-4952-A168-C9B985FBEAD8}" type="pres">
      <dgm:prSet presAssocID="{22F758F0-4BCD-42C6-8ECB-46477EEBFEF9}" presName="spaceA" presStyleCnt="0"/>
      <dgm:spPr/>
    </dgm:pt>
    <dgm:pt modelId="{DDBEAB14-49C9-4A1B-8E1C-553D3F3D6104}" type="pres">
      <dgm:prSet presAssocID="{031220DE-BB21-4034-9F86-9C14DACB204F}" presName="space" presStyleCnt="0"/>
      <dgm:spPr/>
    </dgm:pt>
    <dgm:pt modelId="{0269AC62-60CC-4692-AE60-4851368F9E01}" type="pres">
      <dgm:prSet presAssocID="{DAC1A35C-0DA4-4E31-BD6C-9520CDC6149F}" presName="compositeB" presStyleCnt="0"/>
      <dgm:spPr/>
    </dgm:pt>
    <dgm:pt modelId="{C5FE025C-E790-422B-A151-A36819F78A44}" type="pres">
      <dgm:prSet presAssocID="{DAC1A35C-0DA4-4E31-BD6C-9520CDC6149F}" presName="textB" presStyleLbl="revTx" presStyleIdx="3" presStyleCnt="10">
        <dgm:presLayoutVars>
          <dgm:bulletEnabled val="1"/>
        </dgm:presLayoutVars>
      </dgm:prSet>
      <dgm:spPr/>
    </dgm:pt>
    <dgm:pt modelId="{EFE008E6-53AB-47D8-A8C7-DACBA4273DCD}" type="pres">
      <dgm:prSet presAssocID="{DAC1A35C-0DA4-4E31-BD6C-9520CDC6149F}" presName="circleB" presStyleLbl="node1" presStyleIdx="3" presStyleCnt="10"/>
      <dgm:spPr/>
    </dgm:pt>
    <dgm:pt modelId="{7BB65BCF-7211-433D-A930-FFBD3FDDC89C}" type="pres">
      <dgm:prSet presAssocID="{DAC1A35C-0DA4-4E31-BD6C-9520CDC6149F}" presName="spaceB" presStyleCnt="0"/>
      <dgm:spPr/>
    </dgm:pt>
    <dgm:pt modelId="{15C67359-9220-4270-84F2-A15E615B51AB}" type="pres">
      <dgm:prSet presAssocID="{C1984864-9414-4855-9F1E-4C3C4D140A4B}" presName="space" presStyleCnt="0"/>
      <dgm:spPr/>
    </dgm:pt>
    <dgm:pt modelId="{75D68A50-F550-4E8D-9C61-E6E097CB812B}" type="pres">
      <dgm:prSet presAssocID="{53E104AA-8883-48F4-9C8C-7C834D532855}" presName="compositeA" presStyleCnt="0"/>
      <dgm:spPr/>
    </dgm:pt>
    <dgm:pt modelId="{2459D94D-9DFB-439B-A49F-3D67F732E6FC}" type="pres">
      <dgm:prSet presAssocID="{53E104AA-8883-48F4-9C8C-7C834D532855}" presName="textA" presStyleLbl="revTx" presStyleIdx="4" presStyleCnt="10">
        <dgm:presLayoutVars>
          <dgm:bulletEnabled val="1"/>
        </dgm:presLayoutVars>
      </dgm:prSet>
      <dgm:spPr/>
    </dgm:pt>
    <dgm:pt modelId="{A9819E7B-B2C5-4AB0-87DF-623A22277A18}" type="pres">
      <dgm:prSet presAssocID="{53E104AA-8883-48F4-9C8C-7C834D532855}" presName="circleA" presStyleLbl="node1" presStyleIdx="4" presStyleCnt="10"/>
      <dgm:spPr/>
    </dgm:pt>
    <dgm:pt modelId="{C9D05DC9-D97F-4581-B68D-315A6F922A18}" type="pres">
      <dgm:prSet presAssocID="{53E104AA-8883-48F4-9C8C-7C834D532855}" presName="spaceA" presStyleCnt="0"/>
      <dgm:spPr/>
    </dgm:pt>
    <dgm:pt modelId="{994025C2-6B68-4438-A56A-EEA9FB6A3D30}" type="pres">
      <dgm:prSet presAssocID="{FB17D908-C913-4507-B350-38E6B18B46D3}" presName="space" presStyleCnt="0"/>
      <dgm:spPr/>
    </dgm:pt>
    <dgm:pt modelId="{BA34ABEF-9E4D-4581-AF28-F7171F9ECAAD}" type="pres">
      <dgm:prSet presAssocID="{DB9E801B-17BF-4C2D-9D73-9B64EC9F7E60}" presName="compositeB" presStyleCnt="0"/>
      <dgm:spPr/>
    </dgm:pt>
    <dgm:pt modelId="{E367F3DC-6B9C-495A-A9EE-CDFE3062FBA4}" type="pres">
      <dgm:prSet presAssocID="{DB9E801B-17BF-4C2D-9D73-9B64EC9F7E60}" presName="textB" presStyleLbl="revTx" presStyleIdx="5" presStyleCnt="10">
        <dgm:presLayoutVars>
          <dgm:bulletEnabled val="1"/>
        </dgm:presLayoutVars>
      </dgm:prSet>
      <dgm:spPr/>
    </dgm:pt>
    <dgm:pt modelId="{C6A4030F-EADA-46C0-ADC7-2C2E96A87935}" type="pres">
      <dgm:prSet presAssocID="{DB9E801B-17BF-4C2D-9D73-9B64EC9F7E60}" presName="circleB" presStyleLbl="node1" presStyleIdx="5" presStyleCnt="10"/>
      <dgm:spPr/>
    </dgm:pt>
    <dgm:pt modelId="{A2368717-AFDB-48A0-B074-39684CBCB0AF}" type="pres">
      <dgm:prSet presAssocID="{DB9E801B-17BF-4C2D-9D73-9B64EC9F7E60}" presName="spaceB" presStyleCnt="0"/>
      <dgm:spPr/>
    </dgm:pt>
    <dgm:pt modelId="{6F6F70ED-78F9-449B-AC1C-8C8F4791C89D}" type="pres">
      <dgm:prSet presAssocID="{61F9BE44-820F-4B61-9808-721768653608}" presName="space" presStyleCnt="0"/>
      <dgm:spPr/>
    </dgm:pt>
    <dgm:pt modelId="{79B69618-F22C-4063-9ABC-34D677F4A847}" type="pres">
      <dgm:prSet presAssocID="{1AFB2E5C-BC43-4C36-899E-CEC0D7855A94}" presName="compositeA" presStyleCnt="0"/>
      <dgm:spPr/>
    </dgm:pt>
    <dgm:pt modelId="{30AA3622-5A68-4640-8C62-1D3E6BE08033}" type="pres">
      <dgm:prSet presAssocID="{1AFB2E5C-BC43-4C36-899E-CEC0D7855A94}" presName="textA" presStyleLbl="revTx" presStyleIdx="6" presStyleCnt="10">
        <dgm:presLayoutVars>
          <dgm:bulletEnabled val="1"/>
        </dgm:presLayoutVars>
      </dgm:prSet>
      <dgm:spPr/>
    </dgm:pt>
    <dgm:pt modelId="{8E962EF0-4A1D-4585-8DB0-CF8E706B125E}" type="pres">
      <dgm:prSet presAssocID="{1AFB2E5C-BC43-4C36-899E-CEC0D7855A94}" presName="circleA" presStyleLbl="node1" presStyleIdx="6" presStyleCnt="10"/>
      <dgm:spPr/>
    </dgm:pt>
    <dgm:pt modelId="{9736DB2F-FDAB-428B-9184-2C47949BC695}" type="pres">
      <dgm:prSet presAssocID="{1AFB2E5C-BC43-4C36-899E-CEC0D7855A94}" presName="spaceA" presStyleCnt="0"/>
      <dgm:spPr/>
    </dgm:pt>
    <dgm:pt modelId="{D0EA5150-0AC3-4666-9962-3B493772C996}" type="pres">
      <dgm:prSet presAssocID="{1465B15C-1242-40FF-B6D7-26F4A5046EB5}" presName="space" presStyleCnt="0"/>
      <dgm:spPr/>
    </dgm:pt>
    <dgm:pt modelId="{544AB8CE-3B8E-4B7C-82E1-5693BE19F9E5}" type="pres">
      <dgm:prSet presAssocID="{1D2C8B3B-48E5-4F01-AA28-49FBFB3CBDA1}" presName="compositeB" presStyleCnt="0"/>
      <dgm:spPr/>
    </dgm:pt>
    <dgm:pt modelId="{93723EAE-00B4-4614-B64C-9A76D98ADFB6}" type="pres">
      <dgm:prSet presAssocID="{1D2C8B3B-48E5-4F01-AA28-49FBFB3CBDA1}" presName="textB" presStyleLbl="revTx" presStyleIdx="7" presStyleCnt="10">
        <dgm:presLayoutVars>
          <dgm:bulletEnabled val="1"/>
        </dgm:presLayoutVars>
      </dgm:prSet>
      <dgm:spPr/>
    </dgm:pt>
    <dgm:pt modelId="{D814F2A5-6EFC-41D7-8342-C99CAD7C6339}" type="pres">
      <dgm:prSet presAssocID="{1D2C8B3B-48E5-4F01-AA28-49FBFB3CBDA1}" presName="circleB" presStyleLbl="node1" presStyleIdx="7" presStyleCnt="10"/>
      <dgm:spPr/>
    </dgm:pt>
    <dgm:pt modelId="{E0936550-F77A-4E88-BFFA-EA0BB1DFF614}" type="pres">
      <dgm:prSet presAssocID="{1D2C8B3B-48E5-4F01-AA28-49FBFB3CBDA1}" presName="spaceB" presStyleCnt="0"/>
      <dgm:spPr/>
    </dgm:pt>
    <dgm:pt modelId="{64F57BD9-9558-4081-BE65-2A6D9C056CB2}" type="pres">
      <dgm:prSet presAssocID="{A219203E-7B74-45C1-B8A0-C6E90FBD6C65}" presName="space" presStyleCnt="0"/>
      <dgm:spPr/>
    </dgm:pt>
    <dgm:pt modelId="{C957FFD7-48BC-44AA-84FB-12B8CA714824}" type="pres">
      <dgm:prSet presAssocID="{390C291E-9EF2-4EB1-B018-9C3335AB47D5}" presName="compositeA" presStyleCnt="0"/>
      <dgm:spPr/>
    </dgm:pt>
    <dgm:pt modelId="{EE0EFE5D-A61B-47B4-8CB9-7EE8192FD1B7}" type="pres">
      <dgm:prSet presAssocID="{390C291E-9EF2-4EB1-B018-9C3335AB47D5}" presName="textA" presStyleLbl="revTx" presStyleIdx="8" presStyleCnt="10">
        <dgm:presLayoutVars>
          <dgm:bulletEnabled val="1"/>
        </dgm:presLayoutVars>
      </dgm:prSet>
      <dgm:spPr/>
    </dgm:pt>
    <dgm:pt modelId="{914C4E25-69EA-46F9-874C-FDB41550CF66}" type="pres">
      <dgm:prSet presAssocID="{390C291E-9EF2-4EB1-B018-9C3335AB47D5}" presName="circleA" presStyleLbl="node1" presStyleIdx="8" presStyleCnt="10"/>
      <dgm:spPr/>
    </dgm:pt>
    <dgm:pt modelId="{271B5C78-0F42-4C28-89DA-A8B6633F6BB8}" type="pres">
      <dgm:prSet presAssocID="{390C291E-9EF2-4EB1-B018-9C3335AB47D5}" presName="spaceA" presStyleCnt="0"/>
      <dgm:spPr/>
    </dgm:pt>
    <dgm:pt modelId="{F29E3F84-E545-4C42-A47E-3A6C1CCACC2F}" type="pres">
      <dgm:prSet presAssocID="{92055B84-2295-4976-848D-23129AAFE0D2}" presName="space" presStyleCnt="0"/>
      <dgm:spPr/>
    </dgm:pt>
    <dgm:pt modelId="{7E7A4ED0-7022-40FD-91E9-1B9287F1A153}" type="pres">
      <dgm:prSet presAssocID="{DDE0A0DD-2D13-4F90-8013-BA72A76A93D7}" presName="compositeB" presStyleCnt="0"/>
      <dgm:spPr/>
    </dgm:pt>
    <dgm:pt modelId="{A57D4EF5-2433-457A-B88D-F23D09019EB3}" type="pres">
      <dgm:prSet presAssocID="{DDE0A0DD-2D13-4F90-8013-BA72A76A93D7}" presName="textB" presStyleLbl="revTx" presStyleIdx="9" presStyleCnt="10">
        <dgm:presLayoutVars>
          <dgm:bulletEnabled val="1"/>
        </dgm:presLayoutVars>
      </dgm:prSet>
      <dgm:spPr/>
    </dgm:pt>
    <dgm:pt modelId="{6D8A7F50-945C-4E6B-8172-A69C44E35BB5}" type="pres">
      <dgm:prSet presAssocID="{DDE0A0DD-2D13-4F90-8013-BA72A76A93D7}" presName="circleB" presStyleLbl="node1" presStyleIdx="9" presStyleCnt="10"/>
      <dgm:spPr/>
    </dgm:pt>
    <dgm:pt modelId="{DA7C07D8-C696-4A61-A4A4-1877DDB650BE}" type="pres">
      <dgm:prSet presAssocID="{DDE0A0DD-2D13-4F90-8013-BA72A76A93D7}" presName="spaceB" presStyleCnt="0"/>
      <dgm:spPr/>
    </dgm:pt>
  </dgm:ptLst>
  <dgm:cxnLst>
    <dgm:cxn modelId="{6D293800-846D-486F-86B8-7C5970F3D60B}" srcId="{D914658C-7C1A-4B03-A251-2BDC85EA846C}" destId="{1D2C8B3B-48E5-4F01-AA28-49FBFB3CBDA1}" srcOrd="7" destOrd="0" parTransId="{C82C10FF-0AB3-4B09-9BF1-2CA9644EEB3D}" sibTransId="{A219203E-7B74-45C1-B8A0-C6E90FBD6C65}"/>
    <dgm:cxn modelId="{C717833C-6D53-4726-BEAF-99D4A5CC82A4}" srcId="{D914658C-7C1A-4B03-A251-2BDC85EA846C}" destId="{1CFB551F-3555-4D52-B5AB-E2F212F068FA}" srcOrd="0" destOrd="0" parTransId="{82815764-24EB-48DC-B68B-E473EC6EE1C8}" sibTransId="{2FDE2E78-38D4-46D1-840F-EA6182040BD9}"/>
    <dgm:cxn modelId="{D2DB1F5C-A49B-4A9E-9714-95F458AB1B78}" type="presOf" srcId="{DB9E801B-17BF-4C2D-9D73-9B64EC9F7E60}" destId="{E367F3DC-6B9C-495A-A9EE-CDFE3062FBA4}" srcOrd="0" destOrd="0" presId="urn:microsoft.com/office/officeart/2005/8/layout/hProcess11"/>
    <dgm:cxn modelId="{D7A63849-B660-4B6B-B867-16C7AC89F368}" srcId="{D914658C-7C1A-4B03-A251-2BDC85EA846C}" destId="{DB9E801B-17BF-4C2D-9D73-9B64EC9F7E60}" srcOrd="5" destOrd="0" parTransId="{48AAC745-CB6B-41AF-8D3D-7E684D57ABAE}" sibTransId="{61F9BE44-820F-4B61-9808-721768653608}"/>
    <dgm:cxn modelId="{98360870-0EA3-4F25-95CB-BF6A9D597D9E}" srcId="{D914658C-7C1A-4B03-A251-2BDC85EA846C}" destId="{DAC1A35C-0DA4-4E31-BD6C-9520CDC6149F}" srcOrd="3" destOrd="0" parTransId="{6B5FB49F-EF1A-4263-97F2-73CDA0F5B9B0}" sibTransId="{C1984864-9414-4855-9F1E-4C3C4D140A4B}"/>
    <dgm:cxn modelId="{37545D51-8216-44D0-A0F5-CAF09B7F9C9C}" srcId="{D914658C-7C1A-4B03-A251-2BDC85EA846C}" destId="{1AFB2E5C-BC43-4C36-899E-CEC0D7855A94}" srcOrd="6" destOrd="0" parTransId="{41FDDD8F-F1F2-4DB3-AF7D-5F3CB90A5E34}" sibTransId="{1465B15C-1242-40FF-B6D7-26F4A5046EB5}"/>
    <dgm:cxn modelId="{60D2CB56-9CD5-402E-9DF1-B380328E7FCA}" srcId="{D914658C-7C1A-4B03-A251-2BDC85EA846C}" destId="{22F758F0-4BCD-42C6-8ECB-46477EEBFEF9}" srcOrd="2" destOrd="0" parTransId="{42DC876B-3904-4AFF-9DDC-2F9A87086E64}" sibTransId="{031220DE-BB21-4034-9F86-9C14DACB204F}"/>
    <dgm:cxn modelId="{20682777-A6AE-42E6-BFFE-79D7333B907E}" type="presOf" srcId="{22F758F0-4BCD-42C6-8ECB-46477EEBFEF9}" destId="{D9B5E145-5322-4E2C-A947-01A9CCE7D778}" srcOrd="0" destOrd="0" presId="urn:microsoft.com/office/officeart/2005/8/layout/hProcess11"/>
    <dgm:cxn modelId="{8338FC58-2C8F-4C50-B1A4-939D0B952C7F}" type="presOf" srcId="{1D2C8B3B-48E5-4F01-AA28-49FBFB3CBDA1}" destId="{93723EAE-00B4-4614-B64C-9A76D98ADFB6}" srcOrd="0" destOrd="0" presId="urn:microsoft.com/office/officeart/2005/8/layout/hProcess11"/>
    <dgm:cxn modelId="{6856C083-FCE7-4E1B-BC12-AB1C3D69937F}" type="presOf" srcId="{1CFB551F-3555-4D52-B5AB-E2F212F068FA}" destId="{1CD5C76E-1C73-41B1-B04C-2EAB0FC3011C}" srcOrd="0" destOrd="0" presId="urn:microsoft.com/office/officeart/2005/8/layout/hProcess11"/>
    <dgm:cxn modelId="{1F2B6A88-3196-483A-88C3-245C7F7319D1}" srcId="{D914658C-7C1A-4B03-A251-2BDC85EA846C}" destId="{DDE0A0DD-2D13-4F90-8013-BA72A76A93D7}" srcOrd="9" destOrd="0" parTransId="{CAAA6170-3DA5-4BAE-95FF-E16C284F7855}" sibTransId="{BD48F671-3817-4C0F-8D62-F05B96E69EA2}"/>
    <dgm:cxn modelId="{61F0BD8F-E5B3-483C-A2F0-AF9D8D31D5AE}" type="presOf" srcId="{17A1BDA8-2C59-4BD5-95EA-B2DA894EF543}" destId="{69DB70AD-ABB1-44ED-BE18-0A9939B533D1}" srcOrd="0" destOrd="0" presId="urn:microsoft.com/office/officeart/2005/8/layout/hProcess11"/>
    <dgm:cxn modelId="{43218B90-59B4-4CB5-8D9E-6DB1784F0337}" type="presOf" srcId="{D914658C-7C1A-4B03-A251-2BDC85EA846C}" destId="{0672F3D5-0FE6-4476-A823-470C057593C6}" srcOrd="0" destOrd="0" presId="urn:microsoft.com/office/officeart/2005/8/layout/hProcess11"/>
    <dgm:cxn modelId="{0D84CE95-BD3C-4FFB-9D94-7E599FF60A31}" type="presOf" srcId="{53E104AA-8883-48F4-9C8C-7C834D532855}" destId="{2459D94D-9DFB-439B-A49F-3D67F732E6FC}" srcOrd="0" destOrd="0" presId="urn:microsoft.com/office/officeart/2005/8/layout/hProcess11"/>
    <dgm:cxn modelId="{89EFCC96-F7BB-44B8-97EF-A23B44BD5D16}" type="presOf" srcId="{DDE0A0DD-2D13-4F90-8013-BA72A76A93D7}" destId="{A57D4EF5-2433-457A-B88D-F23D09019EB3}" srcOrd="0" destOrd="0" presId="urn:microsoft.com/office/officeart/2005/8/layout/hProcess11"/>
    <dgm:cxn modelId="{9DA8AEAC-6A78-4C7A-A4D3-E9DEDC2C5AC2}" type="presOf" srcId="{390C291E-9EF2-4EB1-B018-9C3335AB47D5}" destId="{EE0EFE5D-A61B-47B4-8CB9-7EE8192FD1B7}" srcOrd="0" destOrd="0" presId="urn:microsoft.com/office/officeart/2005/8/layout/hProcess11"/>
    <dgm:cxn modelId="{49F78EBB-36C5-4D2C-9360-9D3D7A346BED}" srcId="{D914658C-7C1A-4B03-A251-2BDC85EA846C}" destId="{53E104AA-8883-48F4-9C8C-7C834D532855}" srcOrd="4" destOrd="0" parTransId="{3EE51AE4-5713-4647-BF17-6B0E589CC4E9}" sibTransId="{FB17D908-C913-4507-B350-38E6B18B46D3}"/>
    <dgm:cxn modelId="{75EA6CC5-4257-4ECD-B071-A6E6F0A92FE6}" type="presOf" srcId="{DAC1A35C-0DA4-4E31-BD6C-9520CDC6149F}" destId="{C5FE025C-E790-422B-A151-A36819F78A44}" srcOrd="0" destOrd="0" presId="urn:microsoft.com/office/officeart/2005/8/layout/hProcess11"/>
    <dgm:cxn modelId="{A8D493DA-6F3B-4371-AB39-D2C2B1BBCA74}" srcId="{D914658C-7C1A-4B03-A251-2BDC85EA846C}" destId="{17A1BDA8-2C59-4BD5-95EA-B2DA894EF543}" srcOrd="1" destOrd="0" parTransId="{7E54FBCD-FEA2-4AB4-981E-93DD729C860B}" sibTransId="{365DA62C-1965-4CFE-9421-FFA298F89AF4}"/>
    <dgm:cxn modelId="{A4BB8BEE-5174-4974-94ED-010378577C4A}" srcId="{D914658C-7C1A-4B03-A251-2BDC85EA846C}" destId="{390C291E-9EF2-4EB1-B018-9C3335AB47D5}" srcOrd="8" destOrd="0" parTransId="{F8DFC04D-126A-4671-8039-630DAABC02B7}" sibTransId="{92055B84-2295-4976-848D-23129AAFE0D2}"/>
    <dgm:cxn modelId="{572E5CF3-11E8-4114-A469-DAFBCDF3D8D2}" type="presOf" srcId="{1AFB2E5C-BC43-4C36-899E-CEC0D7855A94}" destId="{30AA3622-5A68-4640-8C62-1D3E6BE08033}" srcOrd="0" destOrd="0" presId="urn:microsoft.com/office/officeart/2005/8/layout/hProcess11"/>
    <dgm:cxn modelId="{91F90A04-0B63-4407-AB9C-752689E11C10}" type="presParOf" srcId="{0672F3D5-0FE6-4476-A823-470C057593C6}" destId="{1A0ED01F-ACD5-49AE-BF28-40B7AB71743C}" srcOrd="0" destOrd="0" presId="urn:microsoft.com/office/officeart/2005/8/layout/hProcess11"/>
    <dgm:cxn modelId="{BAD401F7-DD84-4282-BD75-63EDEE0C5C7B}" type="presParOf" srcId="{0672F3D5-0FE6-4476-A823-470C057593C6}" destId="{974B53D2-F427-4B5E-A533-E8237877F2CD}" srcOrd="1" destOrd="0" presId="urn:microsoft.com/office/officeart/2005/8/layout/hProcess11"/>
    <dgm:cxn modelId="{21EBD10A-5A9F-45BD-8E66-C73A70B016E8}" type="presParOf" srcId="{974B53D2-F427-4B5E-A533-E8237877F2CD}" destId="{33ED827C-F15A-40A7-9B85-595C983C34F2}" srcOrd="0" destOrd="0" presId="urn:microsoft.com/office/officeart/2005/8/layout/hProcess11"/>
    <dgm:cxn modelId="{CBAFC085-61E9-49DC-8E49-1880D68DD761}" type="presParOf" srcId="{33ED827C-F15A-40A7-9B85-595C983C34F2}" destId="{1CD5C76E-1C73-41B1-B04C-2EAB0FC3011C}" srcOrd="0" destOrd="0" presId="urn:microsoft.com/office/officeart/2005/8/layout/hProcess11"/>
    <dgm:cxn modelId="{08B6BFC2-2A61-4F1A-9E02-F0527BBA4D5A}" type="presParOf" srcId="{33ED827C-F15A-40A7-9B85-595C983C34F2}" destId="{6264E14E-A559-4695-BFFD-E9A2BC54FFB9}" srcOrd="1" destOrd="0" presId="urn:microsoft.com/office/officeart/2005/8/layout/hProcess11"/>
    <dgm:cxn modelId="{451F74FB-BB30-4B64-B605-49270B83303C}" type="presParOf" srcId="{33ED827C-F15A-40A7-9B85-595C983C34F2}" destId="{1E83674E-381D-4083-B912-1792729F72AA}" srcOrd="2" destOrd="0" presId="urn:microsoft.com/office/officeart/2005/8/layout/hProcess11"/>
    <dgm:cxn modelId="{A8464A6A-62BE-4CBD-AC22-F620B976B933}" type="presParOf" srcId="{974B53D2-F427-4B5E-A533-E8237877F2CD}" destId="{2797B3E1-AAAF-481E-8DB1-A71576D540D4}" srcOrd="1" destOrd="0" presId="urn:microsoft.com/office/officeart/2005/8/layout/hProcess11"/>
    <dgm:cxn modelId="{DF8F6E8A-1D4F-478B-B408-3763C401701D}" type="presParOf" srcId="{974B53D2-F427-4B5E-A533-E8237877F2CD}" destId="{0E2968D3-D297-4A91-9A66-7542D9DAA2A1}" srcOrd="2" destOrd="0" presId="urn:microsoft.com/office/officeart/2005/8/layout/hProcess11"/>
    <dgm:cxn modelId="{EDCAAA84-158D-4161-B700-6BDE55B43C48}" type="presParOf" srcId="{0E2968D3-D297-4A91-9A66-7542D9DAA2A1}" destId="{69DB70AD-ABB1-44ED-BE18-0A9939B533D1}" srcOrd="0" destOrd="0" presId="urn:microsoft.com/office/officeart/2005/8/layout/hProcess11"/>
    <dgm:cxn modelId="{8479A088-CD2B-4CA0-9169-023C7E00C4B8}" type="presParOf" srcId="{0E2968D3-D297-4A91-9A66-7542D9DAA2A1}" destId="{556B990A-20C7-422C-B36F-50EACDF9BFD1}" srcOrd="1" destOrd="0" presId="urn:microsoft.com/office/officeart/2005/8/layout/hProcess11"/>
    <dgm:cxn modelId="{59EF1713-A5CB-4B85-B50B-0F50B1208CBE}" type="presParOf" srcId="{0E2968D3-D297-4A91-9A66-7542D9DAA2A1}" destId="{323A0485-2183-46C0-AB9C-330D561D0425}" srcOrd="2" destOrd="0" presId="urn:microsoft.com/office/officeart/2005/8/layout/hProcess11"/>
    <dgm:cxn modelId="{B01714E4-A743-4C8C-9B11-2AD2784675FF}" type="presParOf" srcId="{974B53D2-F427-4B5E-A533-E8237877F2CD}" destId="{A19743C6-AF80-49F1-A20D-EBD4E9CB3DF2}" srcOrd="3" destOrd="0" presId="urn:microsoft.com/office/officeart/2005/8/layout/hProcess11"/>
    <dgm:cxn modelId="{F5A827EB-55FB-4D89-94C5-821495214302}" type="presParOf" srcId="{974B53D2-F427-4B5E-A533-E8237877F2CD}" destId="{2B8540EC-A22C-4337-BFD7-1B2A0E3BAF49}" srcOrd="4" destOrd="0" presId="urn:microsoft.com/office/officeart/2005/8/layout/hProcess11"/>
    <dgm:cxn modelId="{C45AA42A-3ED2-459D-A15B-EAF644361CAA}" type="presParOf" srcId="{2B8540EC-A22C-4337-BFD7-1B2A0E3BAF49}" destId="{D9B5E145-5322-4E2C-A947-01A9CCE7D778}" srcOrd="0" destOrd="0" presId="urn:microsoft.com/office/officeart/2005/8/layout/hProcess11"/>
    <dgm:cxn modelId="{F2B2BCD3-2BBE-4D55-B02E-3E8C91D2169B}" type="presParOf" srcId="{2B8540EC-A22C-4337-BFD7-1B2A0E3BAF49}" destId="{0DE2856D-4A3B-4248-AA6C-E06FB0DD4B2B}" srcOrd="1" destOrd="0" presId="urn:microsoft.com/office/officeart/2005/8/layout/hProcess11"/>
    <dgm:cxn modelId="{B89C4DBD-A210-4387-A4B3-9AD219E9A233}" type="presParOf" srcId="{2B8540EC-A22C-4337-BFD7-1B2A0E3BAF49}" destId="{743FD97B-0C29-4952-A168-C9B985FBEAD8}" srcOrd="2" destOrd="0" presId="urn:microsoft.com/office/officeart/2005/8/layout/hProcess11"/>
    <dgm:cxn modelId="{EE37B531-A3C8-492A-AD78-8CEC892ED8E0}" type="presParOf" srcId="{974B53D2-F427-4B5E-A533-E8237877F2CD}" destId="{DDBEAB14-49C9-4A1B-8E1C-553D3F3D6104}" srcOrd="5" destOrd="0" presId="urn:microsoft.com/office/officeart/2005/8/layout/hProcess11"/>
    <dgm:cxn modelId="{F9FAFE92-A130-41DA-990D-BF0151A58F21}" type="presParOf" srcId="{974B53D2-F427-4B5E-A533-E8237877F2CD}" destId="{0269AC62-60CC-4692-AE60-4851368F9E01}" srcOrd="6" destOrd="0" presId="urn:microsoft.com/office/officeart/2005/8/layout/hProcess11"/>
    <dgm:cxn modelId="{B85C5606-57EC-4D10-9602-E266BE84DE24}" type="presParOf" srcId="{0269AC62-60CC-4692-AE60-4851368F9E01}" destId="{C5FE025C-E790-422B-A151-A36819F78A44}" srcOrd="0" destOrd="0" presId="urn:microsoft.com/office/officeart/2005/8/layout/hProcess11"/>
    <dgm:cxn modelId="{6ED83476-88C3-46E1-8396-BFA25154D509}" type="presParOf" srcId="{0269AC62-60CC-4692-AE60-4851368F9E01}" destId="{EFE008E6-53AB-47D8-A8C7-DACBA4273DCD}" srcOrd="1" destOrd="0" presId="urn:microsoft.com/office/officeart/2005/8/layout/hProcess11"/>
    <dgm:cxn modelId="{70424C78-E194-4BFC-B6DC-4ACBCC81D127}" type="presParOf" srcId="{0269AC62-60CC-4692-AE60-4851368F9E01}" destId="{7BB65BCF-7211-433D-A930-FFBD3FDDC89C}" srcOrd="2" destOrd="0" presId="urn:microsoft.com/office/officeart/2005/8/layout/hProcess11"/>
    <dgm:cxn modelId="{813C44E1-93A4-47E9-A302-4308002E7088}" type="presParOf" srcId="{974B53D2-F427-4B5E-A533-E8237877F2CD}" destId="{15C67359-9220-4270-84F2-A15E615B51AB}" srcOrd="7" destOrd="0" presId="urn:microsoft.com/office/officeart/2005/8/layout/hProcess11"/>
    <dgm:cxn modelId="{53BCE815-FF82-47ED-8176-89EEECD2208F}" type="presParOf" srcId="{974B53D2-F427-4B5E-A533-E8237877F2CD}" destId="{75D68A50-F550-4E8D-9C61-E6E097CB812B}" srcOrd="8" destOrd="0" presId="urn:microsoft.com/office/officeart/2005/8/layout/hProcess11"/>
    <dgm:cxn modelId="{474D72FD-562F-4F73-B2C2-37F49E689409}" type="presParOf" srcId="{75D68A50-F550-4E8D-9C61-E6E097CB812B}" destId="{2459D94D-9DFB-439B-A49F-3D67F732E6FC}" srcOrd="0" destOrd="0" presId="urn:microsoft.com/office/officeart/2005/8/layout/hProcess11"/>
    <dgm:cxn modelId="{6897BBBC-C946-4907-B94E-531798606F63}" type="presParOf" srcId="{75D68A50-F550-4E8D-9C61-E6E097CB812B}" destId="{A9819E7B-B2C5-4AB0-87DF-623A22277A18}" srcOrd="1" destOrd="0" presId="urn:microsoft.com/office/officeart/2005/8/layout/hProcess11"/>
    <dgm:cxn modelId="{4296D9DB-B7F9-446D-979D-34244C9EC4D0}" type="presParOf" srcId="{75D68A50-F550-4E8D-9C61-E6E097CB812B}" destId="{C9D05DC9-D97F-4581-B68D-315A6F922A18}" srcOrd="2" destOrd="0" presId="urn:microsoft.com/office/officeart/2005/8/layout/hProcess11"/>
    <dgm:cxn modelId="{EE20B9B7-25E3-4D06-B3D8-FF35E684FF99}" type="presParOf" srcId="{974B53D2-F427-4B5E-A533-E8237877F2CD}" destId="{994025C2-6B68-4438-A56A-EEA9FB6A3D30}" srcOrd="9" destOrd="0" presId="urn:microsoft.com/office/officeart/2005/8/layout/hProcess11"/>
    <dgm:cxn modelId="{B643DC6F-6074-4ED6-A0AC-432593567434}" type="presParOf" srcId="{974B53D2-F427-4B5E-A533-E8237877F2CD}" destId="{BA34ABEF-9E4D-4581-AF28-F7171F9ECAAD}" srcOrd="10" destOrd="0" presId="urn:microsoft.com/office/officeart/2005/8/layout/hProcess11"/>
    <dgm:cxn modelId="{B7494731-C29E-4F7B-A8B9-A1800E1F2D78}" type="presParOf" srcId="{BA34ABEF-9E4D-4581-AF28-F7171F9ECAAD}" destId="{E367F3DC-6B9C-495A-A9EE-CDFE3062FBA4}" srcOrd="0" destOrd="0" presId="urn:microsoft.com/office/officeart/2005/8/layout/hProcess11"/>
    <dgm:cxn modelId="{9D1C72D5-4351-43A2-8686-1E69DD064530}" type="presParOf" srcId="{BA34ABEF-9E4D-4581-AF28-F7171F9ECAAD}" destId="{C6A4030F-EADA-46C0-ADC7-2C2E96A87935}" srcOrd="1" destOrd="0" presId="urn:microsoft.com/office/officeart/2005/8/layout/hProcess11"/>
    <dgm:cxn modelId="{F17F7047-4F8D-409B-9E3B-A87E7392CB23}" type="presParOf" srcId="{BA34ABEF-9E4D-4581-AF28-F7171F9ECAAD}" destId="{A2368717-AFDB-48A0-B074-39684CBCB0AF}" srcOrd="2" destOrd="0" presId="urn:microsoft.com/office/officeart/2005/8/layout/hProcess11"/>
    <dgm:cxn modelId="{AEC4C5DC-DEC1-4B17-97CC-3821974E8A53}" type="presParOf" srcId="{974B53D2-F427-4B5E-A533-E8237877F2CD}" destId="{6F6F70ED-78F9-449B-AC1C-8C8F4791C89D}" srcOrd="11" destOrd="0" presId="urn:microsoft.com/office/officeart/2005/8/layout/hProcess11"/>
    <dgm:cxn modelId="{F8DA7DD0-4A53-47A6-AB9D-A63FD5F7F3AD}" type="presParOf" srcId="{974B53D2-F427-4B5E-A533-E8237877F2CD}" destId="{79B69618-F22C-4063-9ABC-34D677F4A847}" srcOrd="12" destOrd="0" presId="urn:microsoft.com/office/officeart/2005/8/layout/hProcess11"/>
    <dgm:cxn modelId="{3E9FBF90-5F7E-4DC5-966D-1A4E8D987F3C}" type="presParOf" srcId="{79B69618-F22C-4063-9ABC-34D677F4A847}" destId="{30AA3622-5A68-4640-8C62-1D3E6BE08033}" srcOrd="0" destOrd="0" presId="urn:microsoft.com/office/officeart/2005/8/layout/hProcess11"/>
    <dgm:cxn modelId="{43B8CDCB-37BC-4FD1-80F8-944A8B9D8205}" type="presParOf" srcId="{79B69618-F22C-4063-9ABC-34D677F4A847}" destId="{8E962EF0-4A1D-4585-8DB0-CF8E706B125E}" srcOrd="1" destOrd="0" presId="urn:microsoft.com/office/officeart/2005/8/layout/hProcess11"/>
    <dgm:cxn modelId="{655B2E8E-848B-4A0D-9B8B-8CC593791E0F}" type="presParOf" srcId="{79B69618-F22C-4063-9ABC-34D677F4A847}" destId="{9736DB2F-FDAB-428B-9184-2C47949BC695}" srcOrd="2" destOrd="0" presId="urn:microsoft.com/office/officeart/2005/8/layout/hProcess11"/>
    <dgm:cxn modelId="{09F91727-6D09-469E-970F-FDBEF4A10EB5}" type="presParOf" srcId="{974B53D2-F427-4B5E-A533-E8237877F2CD}" destId="{D0EA5150-0AC3-4666-9962-3B493772C996}" srcOrd="13" destOrd="0" presId="urn:microsoft.com/office/officeart/2005/8/layout/hProcess11"/>
    <dgm:cxn modelId="{18945248-DC74-4520-983A-C03F569D575B}" type="presParOf" srcId="{974B53D2-F427-4B5E-A533-E8237877F2CD}" destId="{544AB8CE-3B8E-4B7C-82E1-5693BE19F9E5}" srcOrd="14" destOrd="0" presId="urn:microsoft.com/office/officeart/2005/8/layout/hProcess11"/>
    <dgm:cxn modelId="{6F99E2B3-F5D0-4439-A4B7-44CBE273D652}" type="presParOf" srcId="{544AB8CE-3B8E-4B7C-82E1-5693BE19F9E5}" destId="{93723EAE-00B4-4614-B64C-9A76D98ADFB6}" srcOrd="0" destOrd="0" presId="urn:microsoft.com/office/officeart/2005/8/layout/hProcess11"/>
    <dgm:cxn modelId="{4E801751-0A9B-42A9-94E6-4A7C9F790C58}" type="presParOf" srcId="{544AB8CE-3B8E-4B7C-82E1-5693BE19F9E5}" destId="{D814F2A5-6EFC-41D7-8342-C99CAD7C6339}" srcOrd="1" destOrd="0" presId="urn:microsoft.com/office/officeart/2005/8/layout/hProcess11"/>
    <dgm:cxn modelId="{6026A7D5-1D0C-4BBF-8570-BAB227E3C986}" type="presParOf" srcId="{544AB8CE-3B8E-4B7C-82E1-5693BE19F9E5}" destId="{E0936550-F77A-4E88-BFFA-EA0BB1DFF614}" srcOrd="2" destOrd="0" presId="urn:microsoft.com/office/officeart/2005/8/layout/hProcess11"/>
    <dgm:cxn modelId="{E303B01E-A383-49EA-B561-22CCB7CA71B4}" type="presParOf" srcId="{974B53D2-F427-4B5E-A533-E8237877F2CD}" destId="{64F57BD9-9558-4081-BE65-2A6D9C056CB2}" srcOrd="15" destOrd="0" presId="urn:microsoft.com/office/officeart/2005/8/layout/hProcess11"/>
    <dgm:cxn modelId="{032AF107-CB8F-4399-92E0-D2F990E46AA6}" type="presParOf" srcId="{974B53D2-F427-4B5E-A533-E8237877F2CD}" destId="{C957FFD7-48BC-44AA-84FB-12B8CA714824}" srcOrd="16" destOrd="0" presId="urn:microsoft.com/office/officeart/2005/8/layout/hProcess11"/>
    <dgm:cxn modelId="{FCAAC3FC-6F70-4103-9578-AA3C6EB12347}" type="presParOf" srcId="{C957FFD7-48BC-44AA-84FB-12B8CA714824}" destId="{EE0EFE5D-A61B-47B4-8CB9-7EE8192FD1B7}" srcOrd="0" destOrd="0" presId="urn:microsoft.com/office/officeart/2005/8/layout/hProcess11"/>
    <dgm:cxn modelId="{BE86C296-3909-4C42-9F12-4A86351441A0}" type="presParOf" srcId="{C957FFD7-48BC-44AA-84FB-12B8CA714824}" destId="{914C4E25-69EA-46F9-874C-FDB41550CF66}" srcOrd="1" destOrd="0" presId="urn:microsoft.com/office/officeart/2005/8/layout/hProcess11"/>
    <dgm:cxn modelId="{63A165AF-3D30-40AF-B3D1-F544F0524F29}" type="presParOf" srcId="{C957FFD7-48BC-44AA-84FB-12B8CA714824}" destId="{271B5C78-0F42-4C28-89DA-A8B6633F6BB8}" srcOrd="2" destOrd="0" presId="urn:microsoft.com/office/officeart/2005/8/layout/hProcess11"/>
    <dgm:cxn modelId="{B4357D16-1D96-4ADE-BDAB-F4296D8E9631}" type="presParOf" srcId="{974B53D2-F427-4B5E-A533-E8237877F2CD}" destId="{F29E3F84-E545-4C42-A47E-3A6C1CCACC2F}" srcOrd="17" destOrd="0" presId="urn:microsoft.com/office/officeart/2005/8/layout/hProcess11"/>
    <dgm:cxn modelId="{961AAFE8-ADD2-4888-A0AD-8040F56D8F1B}" type="presParOf" srcId="{974B53D2-F427-4B5E-A533-E8237877F2CD}" destId="{7E7A4ED0-7022-40FD-91E9-1B9287F1A153}" srcOrd="18" destOrd="0" presId="urn:microsoft.com/office/officeart/2005/8/layout/hProcess11"/>
    <dgm:cxn modelId="{8B275828-349C-40BB-B42B-65F43080B111}" type="presParOf" srcId="{7E7A4ED0-7022-40FD-91E9-1B9287F1A153}" destId="{A57D4EF5-2433-457A-B88D-F23D09019EB3}" srcOrd="0" destOrd="0" presId="urn:microsoft.com/office/officeart/2005/8/layout/hProcess11"/>
    <dgm:cxn modelId="{3753503A-A378-4697-9B76-1B94F3D34D1E}" type="presParOf" srcId="{7E7A4ED0-7022-40FD-91E9-1B9287F1A153}" destId="{6D8A7F50-945C-4E6B-8172-A69C44E35BB5}" srcOrd="1" destOrd="0" presId="urn:microsoft.com/office/officeart/2005/8/layout/hProcess11"/>
    <dgm:cxn modelId="{9CC432C1-E6D9-450B-8546-F72601DDB64A}" type="presParOf" srcId="{7E7A4ED0-7022-40FD-91E9-1B9287F1A153}" destId="{DA7C07D8-C696-4A61-A4A4-1877DDB650B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ED01F-ACD5-49AE-BF28-40B7AB71743C}">
      <dsp:nvSpPr>
        <dsp:cNvPr id="0" name=""/>
        <dsp:cNvSpPr/>
      </dsp:nvSpPr>
      <dsp:spPr>
        <a:xfrm>
          <a:off x="0" y="1178329"/>
          <a:ext cx="8894618" cy="157110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D5C76E-1C73-41B1-B04C-2EAB0FC3011C}">
      <dsp:nvSpPr>
        <dsp:cNvPr id="0" name=""/>
        <dsp:cNvSpPr/>
      </dsp:nvSpPr>
      <dsp:spPr>
        <a:xfrm>
          <a:off x="4714" y="0"/>
          <a:ext cx="765141" cy="1571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b="1" kern="1200" dirty="0">
              <a:latin typeface="Arial Nova Light" panose="020B0304020202020204" pitchFamily="34" charset="0"/>
            </a:rPr>
            <a:t>07/28/2025</a:t>
          </a:r>
        </a:p>
        <a:p>
          <a:pPr marL="0" lvl="0" indent="0" algn="ctr" defTabSz="400050">
            <a:lnSpc>
              <a:spcPct val="90000"/>
            </a:lnSpc>
            <a:spcBef>
              <a:spcPct val="0"/>
            </a:spcBef>
            <a:spcAft>
              <a:spcPct val="35000"/>
            </a:spcAft>
            <a:buNone/>
          </a:pPr>
          <a:r>
            <a:rPr lang="en-US" sz="900" kern="1200" dirty="0">
              <a:latin typeface="Arial Nova Light" panose="020B0304020202020204" pitchFamily="34" charset="0"/>
            </a:rPr>
            <a:t>Initial evaluation with Dr. Fleenor</a:t>
          </a:r>
        </a:p>
      </dsp:txBody>
      <dsp:txXfrm>
        <a:off x="4714" y="0"/>
        <a:ext cx="765141" cy="1571105"/>
      </dsp:txXfrm>
    </dsp:sp>
    <dsp:sp modelId="{6264E14E-A559-4695-BFFD-E9A2BC54FFB9}">
      <dsp:nvSpPr>
        <dsp:cNvPr id="0" name=""/>
        <dsp:cNvSpPr/>
      </dsp:nvSpPr>
      <dsp:spPr>
        <a:xfrm>
          <a:off x="190897" y="1767493"/>
          <a:ext cx="392776" cy="3927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DB70AD-ABB1-44ED-BE18-0A9939B533D1}">
      <dsp:nvSpPr>
        <dsp:cNvPr id="0" name=""/>
        <dsp:cNvSpPr/>
      </dsp:nvSpPr>
      <dsp:spPr>
        <a:xfrm>
          <a:off x="808113" y="2356658"/>
          <a:ext cx="765141" cy="1571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b="1" kern="1200" dirty="0">
              <a:latin typeface="Arial Nova Light" panose="020B0304020202020204" pitchFamily="34" charset="0"/>
            </a:rPr>
            <a:t>09/02/2025</a:t>
          </a:r>
        </a:p>
        <a:p>
          <a:pPr marL="0" lvl="0" indent="0" algn="ctr" defTabSz="400050">
            <a:lnSpc>
              <a:spcPct val="90000"/>
            </a:lnSpc>
            <a:spcBef>
              <a:spcPct val="0"/>
            </a:spcBef>
            <a:spcAft>
              <a:spcPct val="35000"/>
            </a:spcAft>
            <a:buNone/>
          </a:pPr>
          <a:r>
            <a:rPr lang="en-US" sz="900" kern="1200" dirty="0">
              <a:latin typeface="Arial Nova Light" panose="020B0304020202020204" pitchFamily="34" charset="0"/>
            </a:rPr>
            <a:t>CND Syn-One skin biopsy</a:t>
          </a:r>
        </a:p>
      </dsp:txBody>
      <dsp:txXfrm>
        <a:off x="808113" y="2356658"/>
        <a:ext cx="765141" cy="1571105"/>
      </dsp:txXfrm>
    </dsp:sp>
    <dsp:sp modelId="{556B990A-20C7-422C-B36F-50EACDF9BFD1}">
      <dsp:nvSpPr>
        <dsp:cNvPr id="0" name=""/>
        <dsp:cNvSpPr/>
      </dsp:nvSpPr>
      <dsp:spPr>
        <a:xfrm>
          <a:off x="994295" y="1767493"/>
          <a:ext cx="392776" cy="3927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B5E145-5322-4E2C-A947-01A9CCE7D778}">
      <dsp:nvSpPr>
        <dsp:cNvPr id="0" name=""/>
        <dsp:cNvSpPr/>
      </dsp:nvSpPr>
      <dsp:spPr>
        <a:xfrm>
          <a:off x="1611511" y="0"/>
          <a:ext cx="765141" cy="1571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b="1" kern="1200" dirty="0">
              <a:latin typeface="Arial Nova Light" panose="020B0304020202020204" pitchFamily="34" charset="0"/>
            </a:rPr>
            <a:t>09/25/2025</a:t>
          </a:r>
        </a:p>
        <a:p>
          <a:pPr marL="0" lvl="0" indent="0" algn="ctr" defTabSz="400050">
            <a:lnSpc>
              <a:spcPct val="90000"/>
            </a:lnSpc>
            <a:spcBef>
              <a:spcPct val="0"/>
            </a:spcBef>
            <a:spcAft>
              <a:spcPct val="35000"/>
            </a:spcAft>
            <a:buNone/>
          </a:pPr>
          <a:r>
            <a:rPr lang="en-US" sz="900" kern="1200" dirty="0">
              <a:latin typeface="Arial Nova Light" panose="020B0304020202020204" pitchFamily="34" charset="0"/>
            </a:rPr>
            <a:t>Quest pTau217 &amp; </a:t>
          </a:r>
          <a:r>
            <a:rPr lang="en-US" sz="900" kern="1200" dirty="0" err="1">
              <a:latin typeface="Arial Nova Light" panose="020B0304020202020204" pitchFamily="34" charset="0"/>
            </a:rPr>
            <a:t>ApoE</a:t>
          </a:r>
          <a:endParaRPr lang="en-US" sz="900" kern="1200" dirty="0">
            <a:latin typeface="Arial Nova Light" panose="020B0304020202020204" pitchFamily="34" charset="0"/>
          </a:endParaRPr>
        </a:p>
      </dsp:txBody>
      <dsp:txXfrm>
        <a:off x="1611511" y="0"/>
        <a:ext cx="765141" cy="1571105"/>
      </dsp:txXfrm>
    </dsp:sp>
    <dsp:sp modelId="{0DE2856D-4A3B-4248-AA6C-E06FB0DD4B2B}">
      <dsp:nvSpPr>
        <dsp:cNvPr id="0" name=""/>
        <dsp:cNvSpPr/>
      </dsp:nvSpPr>
      <dsp:spPr>
        <a:xfrm>
          <a:off x="1797694" y="1767493"/>
          <a:ext cx="392776" cy="3927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FE025C-E790-422B-A151-A36819F78A44}">
      <dsp:nvSpPr>
        <dsp:cNvPr id="0" name=""/>
        <dsp:cNvSpPr/>
      </dsp:nvSpPr>
      <dsp:spPr>
        <a:xfrm>
          <a:off x="2414909" y="2356658"/>
          <a:ext cx="765141" cy="1571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b="1" kern="1200" dirty="0">
              <a:highlight>
                <a:srgbClr val="FFFF00"/>
              </a:highlight>
              <a:latin typeface="Arial Nova Light" panose="020B0304020202020204" pitchFamily="34" charset="0"/>
            </a:rPr>
            <a:t>10/30/2025</a:t>
          </a:r>
        </a:p>
        <a:p>
          <a:pPr marL="0" lvl="0" indent="0" algn="ctr" defTabSz="400050">
            <a:lnSpc>
              <a:spcPct val="90000"/>
            </a:lnSpc>
            <a:spcBef>
              <a:spcPct val="0"/>
            </a:spcBef>
            <a:spcAft>
              <a:spcPct val="35000"/>
            </a:spcAft>
            <a:buNone/>
          </a:pPr>
          <a:r>
            <a:rPr lang="en-US" sz="900" kern="1200" dirty="0">
              <a:highlight>
                <a:srgbClr val="FFFF00"/>
              </a:highlight>
              <a:latin typeface="Arial Nova Light" panose="020B0304020202020204" pitchFamily="34" charset="0"/>
            </a:rPr>
            <a:t>GMN 1 MoCA 22/30</a:t>
          </a:r>
        </a:p>
      </dsp:txBody>
      <dsp:txXfrm>
        <a:off x="2414909" y="2356658"/>
        <a:ext cx="765141" cy="1571105"/>
      </dsp:txXfrm>
    </dsp:sp>
    <dsp:sp modelId="{EFE008E6-53AB-47D8-A8C7-DACBA4273DCD}">
      <dsp:nvSpPr>
        <dsp:cNvPr id="0" name=""/>
        <dsp:cNvSpPr/>
      </dsp:nvSpPr>
      <dsp:spPr>
        <a:xfrm>
          <a:off x="2601092" y="1767493"/>
          <a:ext cx="392776" cy="3927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59D94D-9DFB-439B-A49F-3D67F732E6FC}">
      <dsp:nvSpPr>
        <dsp:cNvPr id="0" name=""/>
        <dsp:cNvSpPr/>
      </dsp:nvSpPr>
      <dsp:spPr>
        <a:xfrm>
          <a:off x="3218308" y="0"/>
          <a:ext cx="765141" cy="1571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b="1" kern="1200" dirty="0">
              <a:latin typeface="Arial Nova Light" panose="020B0304020202020204" pitchFamily="34" charset="0"/>
            </a:rPr>
            <a:t>11/13/2025</a:t>
          </a:r>
        </a:p>
        <a:p>
          <a:pPr marL="0" lvl="0" indent="0" algn="ctr" defTabSz="400050">
            <a:lnSpc>
              <a:spcPct val="90000"/>
            </a:lnSpc>
            <a:spcBef>
              <a:spcPct val="0"/>
            </a:spcBef>
            <a:spcAft>
              <a:spcPct val="35000"/>
            </a:spcAft>
            <a:buNone/>
          </a:pPr>
          <a:r>
            <a:rPr lang="en-US" sz="900" kern="1200" dirty="0">
              <a:latin typeface="Arial Nova Light" panose="020B0304020202020204" pitchFamily="34" charset="0"/>
            </a:rPr>
            <a:t>Amyloid PET/CT scan</a:t>
          </a:r>
        </a:p>
      </dsp:txBody>
      <dsp:txXfrm>
        <a:off x="3218308" y="0"/>
        <a:ext cx="765141" cy="1571105"/>
      </dsp:txXfrm>
    </dsp:sp>
    <dsp:sp modelId="{A9819E7B-B2C5-4AB0-87DF-623A22277A18}">
      <dsp:nvSpPr>
        <dsp:cNvPr id="0" name=""/>
        <dsp:cNvSpPr/>
      </dsp:nvSpPr>
      <dsp:spPr>
        <a:xfrm>
          <a:off x="3404490" y="1767493"/>
          <a:ext cx="392776" cy="3927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67F3DC-6B9C-495A-A9EE-CDFE3062FBA4}">
      <dsp:nvSpPr>
        <dsp:cNvPr id="0" name=""/>
        <dsp:cNvSpPr/>
      </dsp:nvSpPr>
      <dsp:spPr>
        <a:xfrm>
          <a:off x="4021706" y="2356658"/>
          <a:ext cx="765141" cy="1571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b="1" kern="1200" dirty="0">
              <a:latin typeface="Arial Nova Light" panose="020B0304020202020204" pitchFamily="34" charset="0"/>
            </a:rPr>
            <a:t>02/21/2026</a:t>
          </a:r>
        </a:p>
        <a:p>
          <a:pPr marL="0" lvl="0" indent="0" algn="ctr" defTabSz="400050">
            <a:lnSpc>
              <a:spcPct val="90000"/>
            </a:lnSpc>
            <a:spcBef>
              <a:spcPct val="0"/>
            </a:spcBef>
            <a:spcAft>
              <a:spcPct val="35000"/>
            </a:spcAft>
            <a:buNone/>
          </a:pPr>
          <a:r>
            <a:rPr lang="en-US" sz="900" kern="1200" dirty="0">
              <a:latin typeface="Arial Nova Light" panose="020B0304020202020204" pitchFamily="34" charset="0"/>
            </a:rPr>
            <a:t>Quest pTau217 &amp; ApoE blood biomarkers (BBMs)</a:t>
          </a:r>
        </a:p>
      </dsp:txBody>
      <dsp:txXfrm>
        <a:off x="4021706" y="2356658"/>
        <a:ext cx="765141" cy="1571105"/>
      </dsp:txXfrm>
    </dsp:sp>
    <dsp:sp modelId="{C6A4030F-EADA-46C0-ADC7-2C2E96A87935}">
      <dsp:nvSpPr>
        <dsp:cNvPr id="0" name=""/>
        <dsp:cNvSpPr/>
      </dsp:nvSpPr>
      <dsp:spPr>
        <a:xfrm>
          <a:off x="4207889" y="1767493"/>
          <a:ext cx="392776" cy="3927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AA3622-5A68-4640-8C62-1D3E6BE08033}">
      <dsp:nvSpPr>
        <dsp:cNvPr id="0" name=""/>
        <dsp:cNvSpPr/>
      </dsp:nvSpPr>
      <dsp:spPr>
        <a:xfrm>
          <a:off x="4825104" y="0"/>
          <a:ext cx="765141" cy="1571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b="1" kern="1200" dirty="0">
              <a:latin typeface="Arial Nova Light" panose="020B0304020202020204" pitchFamily="34" charset="0"/>
            </a:rPr>
            <a:t>03/20/2026</a:t>
          </a:r>
        </a:p>
        <a:p>
          <a:pPr marL="0" lvl="0" indent="0" algn="ctr" defTabSz="400050">
            <a:lnSpc>
              <a:spcPct val="90000"/>
            </a:lnSpc>
            <a:spcBef>
              <a:spcPct val="0"/>
            </a:spcBef>
            <a:spcAft>
              <a:spcPct val="35000"/>
            </a:spcAft>
            <a:buNone/>
          </a:pPr>
          <a:r>
            <a:rPr lang="en-US" sz="900" kern="1200" dirty="0">
              <a:latin typeface="Arial Nova Light" panose="020B0304020202020204" pitchFamily="34" charset="0"/>
            </a:rPr>
            <a:t>FDG PET/CT scan</a:t>
          </a:r>
        </a:p>
      </dsp:txBody>
      <dsp:txXfrm>
        <a:off x="4825104" y="0"/>
        <a:ext cx="765141" cy="1571105"/>
      </dsp:txXfrm>
    </dsp:sp>
    <dsp:sp modelId="{8E962EF0-4A1D-4585-8DB0-CF8E706B125E}">
      <dsp:nvSpPr>
        <dsp:cNvPr id="0" name=""/>
        <dsp:cNvSpPr/>
      </dsp:nvSpPr>
      <dsp:spPr>
        <a:xfrm>
          <a:off x="5011287" y="1767493"/>
          <a:ext cx="392776" cy="3927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723EAE-00B4-4614-B64C-9A76D98ADFB6}">
      <dsp:nvSpPr>
        <dsp:cNvPr id="0" name=""/>
        <dsp:cNvSpPr/>
      </dsp:nvSpPr>
      <dsp:spPr>
        <a:xfrm>
          <a:off x="5628503" y="2356658"/>
          <a:ext cx="765141" cy="1571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b="1" kern="1200" dirty="0">
              <a:highlight>
                <a:srgbClr val="FFFF00"/>
              </a:highlight>
              <a:latin typeface="Arial Nova Light" panose="020B0304020202020204" pitchFamily="34" charset="0"/>
            </a:rPr>
            <a:t>03/26/2026</a:t>
          </a:r>
        </a:p>
        <a:p>
          <a:pPr marL="0" lvl="0" indent="0" algn="ctr" defTabSz="400050">
            <a:lnSpc>
              <a:spcPct val="90000"/>
            </a:lnSpc>
            <a:spcBef>
              <a:spcPct val="0"/>
            </a:spcBef>
            <a:spcAft>
              <a:spcPct val="35000"/>
            </a:spcAft>
            <a:buNone/>
          </a:pPr>
          <a:r>
            <a:rPr lang="en-US" sz="900" kern="1200" dirty="0">
              <a:highlight>
                <a:srgbClr val="FFFF00"/>
              </a:highlight>
              <a:latin typeface="Arial Nova Light" panose="020B0304020202020204" pitchFamily="34" charset="0"/>
            </a:rPr>
            <a:t>GMN 2 clinic visit</a:t>
          </a:r>
        </a:p>
      </dsp:txBody>
      <dsp:txXfrm>
        <a:off x="5628503" y="2356658"/>
        <a:ext cx="765141" cy="1571105"/>
      </dsp:txXfrm>
    </dsp:sp>
    <dsp:sp modelId="{D814F2A5-6EFC-41D7-8342-C99CAD7C6339}">
      <dsp:nvSpPr>
        <dsp:cNvPr id="0" name=""/>
        <dsp:cNvSpPr/>
      </dsp:nvSpPr>
      <dsp:spPr>
        <a:xfrm>
          <a:off x="5814685" y="1767493"/>
          <a:ext cx="392776" cy="3927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0EFE5D-A61B-47B4-8CB9-7EE8192FD1B7}">
      <dsp:nvSpPr>
        <dsp:cNvPr id="0" name=""/>
        <dsp:cNvSpPr/>
      </dsp:nvSpPr>
      <dsp:spPr>
        <a:xfrm>
          <a:off x="6431901" y="0"/>
          <a:ext cx="765141" cy="1571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b="1" kern="1200" dirty="0">
              <a:latin typeface="Arial Nova Light" panose="020B0304020202020204" pitchFamily="34" charset="0"/>
            </a:rPr>
            <a:t>04/15/2026</a:t>
          </a:r>
        </a:p>
        <a:p>
          <a:pPr marL="0" lvl="0" indent="0" algn="ctr" defTabSz="400050">
            <a:lnSpc>
              <a:spcPct val="90000"/>
            </a:lnSpc>
            <a:spcBef>
              <a:spcPct val="0"/>
            </a:spcBef>
            <a:spcAft>
              <a:spcPct val="35000"/>
            </a:spcAft>
            <a:buNone/>
          </a:pPr>
          <a:r>
            <a:rPr lang="en-US" sz="900" kern="1200" dirty="0">
              <a:latin typeface="Arial Nova Light" panose="020B0304020202020204" pitchFamily="34" charset="0"/>
            </a:rPr>
            <a:t>Full neuropsych evaluation</a:t>
          </a:r>
        </a:p>
      </dsp:txBody>
      <dsp:txXfrm>
        <a:off x="6431901" y="0"/>
        <a:ext cx="765141" cy="1571105"/>
      </dsp:txXfrm>
    </dsp:sp>
    <dsp:sp modelId="{914C4E25-69EA-46F9-874C-FDB41550CF66}">
      <dsp:nvSpPr>
        <dsp:cNvPr id="0" name=""/>
        <dsp:cNvSpPr/>
      </dsp:nvSpPr>
      <dsp:spPr>
        <a:xfrm>
          <a:off x="6618084" y="1767493"/>
          <a:ext cx="392776" cy="3927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7D4EF5-2433-457A-B88D-F23D09019EB3}">
      <dsp:nvSpPr>
        <dsp:cNvPr id="0" name=""/>
        <dsp:cNvSpPr/>
      </dsp:nvSpPr>
      <dsp:spPr>
        <a:xfrm>
          <a:off x="7235299" y="2356658"/>
          <a:ext cx="765141" cy="1571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b="1" kern="1200" dirty="0">
              <a:highlight>
                <a:srgbClr val="FFFF00"/>
              </a:highlight>
              <a:latin typeface="Arial Nova Light" panose="020B0304020202020204" pitchFamily="34" charset="0"/>
              <a:cs typeface="Helvetica" panose="020B0604020202020204" pitchFamily="34" charset="0"/>
            </a:rPr>
            <a:t>04/29/2026</a:t>
          </a:r>
          <a:r>
            <a:rPr lang="en-US" sz="900" kern="1200" dirty="0">
              <a:highlight>
                <a:srgbClr val="FFFF00"/>
              </a:highlight>
              <a:latin typeface="Arial Nova Light" panose="020B0304020202020204" pitchFamily="34" charset="0"/>
              <a:cs typeface="Helvetica" panose="020B0604020202020204" pitchFamily="34" charset="0"/>
            </a:rPr>
            <a:t> GMN 3 clinic visit</a:t>
          </a:r>
        </a:p>
      </dsp:txBody>
      <dsp:txXfrm>
        <a:off x="7235299" y="2356658"/>
        <a:ext cx="765141" cy="1571105"/>
      </dsp:txXfrm>
    </dsp:sp>
    <dsp:sp modelId="{6D8A7F50-945C-4E6B-8172-A69C44E35BB5}">
      <dsp:nvSpPr>
        <dsp:cNvPr id="0" name=""/>
        <dsp:cNvSpPr/>
      </dsp:nvSpPr>
      <dsp:spPr>
        <a:xfrm>
          <a:off x="7421482" y="1767493"/>
          <a:ext cx="392776" cy="3927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timeline" pri="103"/>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D6B86B-E3B9-479F-A0A3-76A3EF904F11}" type="datetimeFigureOut">
              <a:rPr lang="en-US" smtClean="0"/>
              <a:t>6/11/2026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0850A-C885-4946-B162-2C16166134BF}" type="slidenum">
              <a:rPr lang="en-US" smtClean="0"/>
              <a:t>‹#›</a:t>
            </a:fld>
            <a:endParaRPr lang="en-US"/>
          </a:p>
        </p:txBody>
      </p:sp>
    </p:spTree>
    <p:extLst>
      <p:ext uri="{BB962C8B-B14F-4D97-AF65-F5344CB8AC3E}">
        <p14:creationId xmlns:p14="http://schemas.microsoft.com/office/powerpoint/2010/main" val="69903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This was a patient who presented w/a care partner who was overwhelmed. Where the diagnostic and cognitive testing was important, but the real story was what was happening at home.</a:t>
            </a:r>
          </a:p>
          <a:p>
            <a:endParaRPr lang="en-US" dirty="0"/>
          </a:p>
          <a:p>
            <a:pPr marL="171450" indent="-171450">
              <a:buFont typeface="Arial" panose="020B0604020202020204" pitchFamily="34" charset="0"/>
              <a:buChar char="•"/>
            </a:pPr>
            <a:r>
              <a:rPr lang="en-US" b="1" dirty="0"/>
              <a:t>Impaired Hygiene / Self-Neglect</a:t>
            </a:r>
          </a:p>
          <a:p>
            <a:pPr marL="628650" lvl="1" indent="-171450">
              <a:buFont typeface="Arial" panose="020B0604020202020204" pitchFamily="34" charset="0"/>
              <a:buChar char="•"/>
            </a:pPr>
            <a:r>
              <a:rPr lang="en-US" dirty="0"/>
              <a:t>Frequently wore dirty clothing and had poor grooming. Non-healing wounds that he needed assistance with, but home services refused care to him based on his living conditions. </a:t>
            </a:r>
          </a:p>
          <a:p>
            <a:pPr marL="628650" lvl="1" indent="-171450">
              <a:buFont typeface="Arial" panose="020B0604020202020204" pitchFamily="34" charset="0"/>
              <a:buChar char="•"/>
            </a:pPr>
            <a:r>
              <a:rPr lang="en-US" dirty="0"/>
              <a:t>Family found urine-filled soda bottles throughout the home. </a:t>
            </a:r>
          </a:p>
          <a:p>
            <a:pPr marL="628650" lvl="1" indent="-171450">
              <a:buFont typeface="Arial" panose="020B0604020202020204" pitchFamily="34" charset="0"/>
              <a:buChar char="•"/>
            </a:pPr>
            <a:r>
              <a:rPr lang="en-US" dirty="0"/>
              <a:t>Home conditions had deteriorated to the point of being considered unsafe. </a:t>
            </a:r>
          </a:p>
          <a:p>
            <a:pPr marL="171450" indent="-171450">
              <a:buFont typeface="Arial" panose="020B0604020202020204" pitchFamily="34" charset="0"/>
              <a:buChar char="•"/>
            </a:pPr>
            <a:r>
              <a:rPr lang="en-US" b="1" dirty="0"/>
              <a:t>Medication Management</a:t>
            </a:r>
          </a:p>
          <a:p>
            <a:pPr marL="628650" lvl="1" indent="-171450">
              <a:buFont typeface="Arial" panose="020B0604020202020204" pitchFamily="34" charset="0"/>
              <a:buChar char="•"/>
            </a:pPr>
            <a:r>
              <a:rPr lang="en-US" dirty="0"/>
              <a:t>Unable to independently manage medications. </a:t>
            </a:r>
          </a:p>
          <a:p>
            <a:pPr marL="628650" lvl="1" indent="-171450">
              <a:buFont typeface="Arial" panose="020B0604020202020204" pitchFamily="34" charset="0"/>
              <a:buChar char="•"/>
            </a:pPr>
            <a:r>
              <a:rPr lang="en-US" dirty="0"/>
              <a:t>Daughter had assumed oversight due to concerns regarding adherence and judgment. </a:t>
            </a:r>
          </a:p>
          <a:p>
            <a:pPr marL="171450" indent="-171450">
              <a:buFont typeface="Arial" panose="020B0604020202020204" pitchFamily="34" charset="0"/>
              <a:buChar char="•"/>
            </a:pPr>
            <a:r>
              <a:rPr lang="en-US" b="1" dirty="0"/>
              <a:t>Unsafe Firearm Access</a:t>
            </a:r>
          </a:p>
          <a:p>
            <a:pPr marL="628650" lvl="1" indent="-171450">
              <a:buFont typeface="Arial" panose="020B0604020202020204" pitchFamily="34" charset="0"/>
              <a:buChar char="•"/>
            </a:pPr>
            <a:r>
              <a:rPr lang="en-US" dirty="0"/>
              <a:t>More than 300 firearms throughout the home. </a:t>
            </a:r>
          </a:p>
          <a:p>
            <a:pPr marL="628650" lvl="1" indent="-171450">
              <a:buFont typeface="Arial" panose="020B0604020202020204" pitchFamily="34" charset="0"/>
              <a:buChar char="•"/>
            </a:pPr>
            <a:r>
              <a:rPr lang="en-US" dirty="0"/>
              <a:t>Family periodically found loaded guns lying around the house. </a:t>
            </a:r>
          </a:p>
          <a:p>
            <a:pPr marL="628650" lvl="1" indent="-171450">
              <a:buFont typeface="Arial" panose="020B0604020202020204" pitchFamily="34" charset="0"/>
              <a:buChar char="•"/>
            </a:pPr>
            <a:r>
              <a:rPr lang="en-US" dirty="0"/>
              <a:t>Ultimately required family intervention and removal of the firearms. </a:t>
            </a:r>
          </a:p>
          <a:p>
            <a:pPr marL="171450" indent="-171450">
              <a:buFont typeface="Arial" panose="020B0604020202020204" pitchFamily="34" charset="0"/>
              <a:buChar char="•"/>
            </a:pPr>
            <a:r>
              <a:rPr lang="en-US" b="1" dirty="0"/>
              <a:t>Impaired Judgment / Executive Dysfunction</a:t>
            </a:r>
          </a:p>
          <a:p>
            <a:pPr marL="628650" lvl="1" indent="-171450">
              <a:buFont typeface="Arial" panose="020B0604020202020204" pitchFamily="34" charset="0"/>
              <a:buChar char="•"/>
            </a:pPr>
            <a:r>
              <a:rPr lang="en-US" dirty="0"/>
              <a:t>Severe hoarding behavior with animal waste and spoiled food throughout the home. </a:t>
            </a:r>
          </a:p>
          <a:p>
            <a:pPr marL="628650" lvl="1" indent="-171450">
              <a:buFont typeface="Arial" panose="020B0604020202020204" pitchFamily="34" charset="0"/>
              <a:buChar char="•"/>
            </a:pPr>
            <a:r>
              <a:rPr lang="en-US" dirty="0"/>
              <a:t>Continued living alone and refused to sell his house despite obvious safety concerns. </a:t>
            </a:r>
          </a:p>
          <a:p>
            <a:pPr marL="628650" lvl="1" indent="-171450">
              <a:buFont typeface="Arial" panose="020B0604020202020204" pitchFamily="34" charset="0"/>
              <a:buChar char="•"/>
            </a:pPr>
            <a:r>
              <a:rPr lang="en-US" dirty="0"/>
              <a:t>Minimal insight into the severity of the situation. </a:t>
            </a:r>
          </a:p>
          <a:p>
            <a:endParaRPr lang="en-US" dirty="0"/>
          </a:p>
        </p:txBody>
      </p:sp>
      <p:sp>
        <p:nvSpPr>
          <p:cNvPr id="4" name="Slide Number Placeholder 3"/>
          <p:cNvSpPr>
            <a:spLocks noGrp="1"/>
          </p:cNvSpPr>
          <p:nvPr>
            <p:ph type="sldNum" sz="quarter" idx="5"/>
          </p:nvPr>
        </p:nvSpPr>
        <p:spPr/>
        <p:txBody>
          <a:bodyPr/>
          <a:lstStyle/>
          <a:p>
            <a:fld id="{B9A0850A-C885-4946-B162-2C16166134BF}" type="slidenum">
              <a:rPr lang="en-US" smtClean="0"/>
              <a:t>2</a:t>
            </a:fld>
            <a:endParaRPr lang="en-US"/>
          </a:p>
        </p:txBody>
      </p:sp>
    </p:spTree>
    <p:extLst>
      <p:ext uri="{BB962C8B-B14F-4D97-AF65-F5344CB8AC3E}">
        <p14:creationId xmlns:p14="http://schemas.microsoft.com/office/powerpoint/2010/main" val="29010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Unfortunately, family history wasn't particularly helpful because he was adopted, so we didn't have much information regarding dementia or neurodegenerative disease in biological relatives.</a:t>
            </a:r>
          </a:p>
          <a:p>
            <a:endParaRPr lang="en-US" dirty="0"/>
          </a:p>
          <a:p>
            <a:r>
              <a:rPr lang="en-US" dirty="0"/>
              <a:t>The social history was really what caught my attention in this case.</a:t>
            </a:r>
          </a:p>
          <a:p>
            <a:endParaRPr lang="en-US" dirty="0"/>
          </a:p>
          <a:p>
            <a:r>
              <a:rPr lang="en-US" dirty="0"/>
              <a:t>He had a longstanding history of heavy alcohol use that eventually progressed to cirrhosis, hepatocellular carcinoma, and ultimately liver transplantation.</a:t>
            </a:r>
          </a:p>
          <a:p>
            <a:endParaRPr lang="en-US" dirty="0"/>
          </a:p>
          <a:p>
            <a:r>
              <a:rPr lang="en-US" dirty="0"/>
              <a:t>His daughter reported that alcohol use escalated significantly after the death of his son in 2008.</a:t>
            </a:r>
          </a:p>
          <a:p>
            <a:endParaRPr lang="en-US" dirty="0"/>
          </a:p>
          <a:p>
            <a:r>
              <a:rPr lang="en-US" dirty="0"/>
              <a:t>At the time of our initial evaluation, he was still living alone despite some pretty significant safety concerns.</a:t>
            </a:r>
          </a:p>
          <a:p>
            <a:endParaRPr lang="en-US" dirty="0"/>
          </a:p>
          <a:p>
            <a:r>
              <a:rPr lang="en-US" dirty="0"/>
              <a:t>The family described severe hoarding behaviors and a home environment that had become increasingly unsafe.</a:t>
            </a:r>
          </a:p>
          <a:p>
            <a:endParaRPr lang="en-US" dirty="0"/>
          </a:p>
          <a:p>
            <a:r>
              <a:rPr lang="en-US" dirty="0"/>
              <a:t>One of the most concerning issues was access to firearms. Family estimated there were over 100 firearms in the home, and loaded weapons had reportedly been found lying around the house. </a:t>
            </a:r>
          </a:p>
          <a:p>
            <a:endParaRPr lang="en-US" dirty="0"/>
          </a:p>
        </p:txBody>
      </p:sp>
      <p:sp>
        <p:nvSpPr>
          <p:cNvPr id="4" name="Slide Number Placeholder 3"/>
          <p:cNvSpPr>
            <a:spLocks noGrp="1"/>
          </p:cNvSpPr>
          <p:nvPr>
            <p:ph type="sldNum" sz="quarter" idx="5"/>
          </p:nvPr>
        </p:nvSpPr>
        <p:spPr/>
        <p:txBody>
          <a:bodyPr/>
          <a:lstStyle/>
          <a:p>
            <a:fld id="{B9A0850A-C885-4946-B162-2C16166134BF}" type="slidenum">
              <a:rPr lang="en-US" smtClean="0"/>
              <a:t>4</a:t>
            </a:fld>
            <a:endParaRPr lang="en-US"/>
          </a:p>
        </p:txBody>
      </p:sp>
    </p:spTree>
    <p:extLst>
      <p:ext uri="{BB962C8B-B14F-4D97-AF65-F5344CB8AC3E}">
        <p14:creationId xmlns:p14="http://schemas.microsoft.com/office/powerpoint/2010/main" val="79510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in the workup, I wasn't convinced there was a single unifying diagnosis. </a:t>
            </a:r>
          </a:p>
          <a:p>
            <a:endParaRPr lang="en-US" dirty="0"/>
          </a:p>
          <a:p>
            <a:r>
              <a:rPr lang="en-US" dirty="0"/>
              <a:t>The alcohol history and vascular burden cannot be ignored. </a:t>
            </a:r>
          </a:p>
          <a:p>
            <a:endParaRPr lang="en-US" dirty="0"/>
          </a:p>
          <a:p>
            <a:r>
              <a:rPr lang="en-US" dirty="0"/>
              <a:t>At the same time, the severity of the behavioral symptoms—particularly the loss of insight, impulsive firearm purchases, hoarding, and poor judgment—raised concern for a possible frontotemporal process. </a:t>
            </a:r>
          </a:p>
          <a:p>
            <a:endParaRPr lang="en-US" dirty="0"/>
          </a:p>
          <a:p>
            <a:r>
              <a:rPr lang="en-US" dirty="0"/>
              <a:t>The elevated pTau217 further complicated things, but the negative amyloid PET and non-amnestic cognitive profile made Alzheimer's disease difficult to fully reconcile with the clinical picture.</a:t>
            </a:r>
          </a:p>
        </p:txBody>
      </p:sp>
      <p:sp>
        <p:nvSpPr>
          <p:cNvPr id="4" name="Slide Number Placeholder 3"/>
          <p:cNvSpPr>
            <a:spLocks noGrp="1"/>
          </p:cNvSpPr>
          <p:nvPr>
            <p:ph type="sldNum" sz="quarter" idx="5"/>
          </p:nvPr>
        </p:nvSpPr>
        <p:spPr/>
        <p:txBody>
          <a:bodyPr/>
          <a:lstStyle/>
          <a:p>
            <a:fld id="{B9A0850A-C885-4946-B162-2C16166134BF}" type="slidenum">
              <a:rPr lang="en-US" smtClean="0"/>
              <a:t>11</a:t>
            </a:fld>
            <a:endParaRPr lang="en-US"/>
          </a:p>
        </p:txBody>
      </p:sp>
    </p:spTree>
    <p:extLst>
      <p:ext uri="{BB962C8B-B14F-4D97-AF65-F5344CB8AC3E}">
        <p14:creationId xmlns:p14="http://schemas.microsoft.com/office/powerpoint/2010/main" val="3978276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biggest takeaway from this case is that not every elevated pTau217 equals Alzheimer's disease. The biomarker raised the question, but the rest of the workup ultimately told a different story.</a:t>
            </a:r>
          </a:p>
          <a:p>
            <a:endParaRPr lang="en-US" dirty="0"/>
          </a:p>
          <a:p>
            <a:r>
              <a:rPr lang="en-US" dirty="0"/>
              <a:t>This was also a reminder that some of our most impactful interventions are not pharmacologic. </a:t>
            </a:r>
          </a:p>
          <a:p>
            <a:endParaRPr lang="en-US" dirty="0"/>
          </a:p>
          <a:p>
            <a:r>
              <a:rPr lang="en-US" dirty="0"/>
              <a:t>Addressing safety concerns, removing firearms, improving living conditions, and increasing caregiver involvement probably had a greater effect on this patient's day-to-day life than any medication I could have prescribed.</a:t>
            </a:r>
          </a:p>
          <a:p>
            <a:endParaRPr lang="en-US" dirty="0"/>
          </a:p>
        </p:txBody>
      </p:sp>
      <p:sp>
        <p:nvSpPr>
          <p:cNvPr id="4" name="Slide Number Placeholder 3"/>
          <p:cNvSpPr>
            <a:spLocks noGrp="1"/>
          </p:cNvSpPr>
          <p:nvPr>
            <p:ph type="sldNum" sz="quarter" idx="5"/>
          </p:nvPr>
        </p:nvSpPr>
        <p:spPr/>
        <p:txBody>
          <a:bodyPr/>
          <a:lstStyle/>
          <a:p>
            <a:fld id="{B9A0850A-C885-4946-B162-2C16166134BF}" type="slidenum">
              <a:rPr lang="en-US" smtClean="0"/>
              <a:t>12</a:t>
            </a:fld>
            <a:endParaRPr lang="en-US"/>
          </a:p>
        </p:txBody>
      </p:sp>
    </p:spTree>
    <p:extLst>
      <p:ext uri="{BB962C8B-B14F-4D97-AF65-F5344CB8AC3E}">
        <p14:creationId xmlns:p14="http://schemas.microsoft.com/office/powerpoint/2010/main" val="1946957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8796" y="3784698"/>
            <a:ext cx="6537380" cy="417745"/>
          </a:xfrm>
        </p:spPr>
        <p:txBody>
          <a:bodyPr>
            <a:noAutofit/>
          </a:bodyPr>
          <a:lstStyle>
            <a:lvl1pPr algn="r">
              <a:defRPr sz="2800" b="1" i="0">
                <a:solidFill>
                  <a:srgbClr val="6E635A"/>
                </a:solidFill>
                <a:latin typeface="Helvetica"/>
                <a:cs typeface="Helvetica"/>
              </a:defRPr>
            </a:lvl1pPr>
          </a:lstStyle>
          <a:p>
            <a:r>
              <a:rPr lang="en-US" dirty="0"/>
              <a:t>Title Slide</a:t>
            </a:r>
          </a:p>
        </p:txBody>
      </p:sp>
      <p:sp>
        <p:nvSpPr>
          <p:cNvPr id="3" name="Subtitle 2"/>
          <p:cNvSpPr>
            <a:spLocks noGrp="1"/>
          </p:cNvSpPr>
          <p:nvPr>
            <p:ph type="subTitle" idx="1" hasCustomPrompt="1"/>
          </p:nvPr>
        </p:nvSpPr>
        <p:spPr>
          <a:xfrm>
            <a:off x="1580964" y="4235585"/>
            <a:ext cx="5805211" cy="410576"/>
          </a:xfrm>
        </p:spPr>
        <p:txBody>
          <a:bodyPr>
            <a:noAutofit/>
          </a:bodyPr>
          <a:lstStyle>
            <a:lvl1pPr marL="0" indent="0" algn="r">
              <a:buNone/>
              <a:defRPr sz="2200" b="0" i="0">
                <a:solidFill>
                  <a:srgbClr val="6E635A"/>
                </a:solidFill>
                <a:latin typeface="Helvetica Light"/>
                <a:cs typeface="Helvetica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01.01.18</a:t>
            </a:r>
          </a:p>
        </p:txBody>
      </p:sp>
      <p:pic>
        <p:nvPicPr>
          <p:cNvPr id="9" name="Picture 8" descr="GMN Gif.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2582" y="755241"/>
            <a:ext cx="4275218" cy="1383159"/>
          </a:xfrm>
          <a:prstGeom prst="rect">
            <a:avLst/>
          </a:prstGeom>
        </p:spPr>
      </p:pic>
      <p:sp>
        <p:nvSpPr>
          <p:cNvPr id="10" name="Rectangle 9"/>
          <p:cNvSpPr/>
          <p:nvPr userDrawn="1"/>
        </p:nvSpPr>
        <p:spPr>
          <a:xfrm>
            <a:off x="7999519" y="0"/>
            <a:ext cx="1144481" cy="5190480"/>
          </a:xfrm>
          <a:prstGeom prst="rect">
            <a:avLst/>
          </a:prstGeom>
          <a:gradFill>
            <a:gsLst>
              <a:gs pos="0">
                <a:srgbClr val="004773"/>
              </a:gs>
              <a:gs pos="100000">
                <a:srgbClr val="005385"/>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98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mp; Photo-Brown">
    <p:spTree>
      <p:nvGrpSpPr>
        <p:cNvPr id="1" name=""/>
        <p:cNvGrpSpPr/>
        <p:nvPr/>
      </p:nvGrpSpPr>
      <p:grpSpPr>
        <a:xfrm>
          <a:off x="0" y="0"/>
          <a:ext cx="0" cy="0"/>
          <a:chOff x="0" y="0"/>
          <a:chExt cx="0" cy="0"/>
        </a:xfrm>
      </p:grpSpPr>
      <p:sp>
        <p:nvSpPr>
          <p:cNvPr id="12" name="Rectangle 11"/>
          <p:cNvSpPr/>
          <p:nvPr userDrawn="1"/>
        </p:nvSpPr>
        <p:spPr>
          <a:xfrm>
            <a:off x="0" y="5080320"/>
            <a:ext cx="9143999" cy="7614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3999" cy="907198"/>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3" name="Content Placeholder 2"/>
          <p:cNvSpPr>
            <a:spLocks noGrp="1"/>
          </p:cNvSpPr>
          <p:nvPr>
            <p:ph sz="half" idx="1"/>
          </p:nvPr>
        </p:nvSpPr>
        <p:spPr>
          <a:xfrm>
            <a:off x="457199" y="1200151"/>
            <a:ext cx="4531909" cy="3394472"/>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dirty="0"/>
              <a:t>Header + Photo</a:t>
            </a:r>
          </a:p>
        </p:txBody>
      </p:sp>
      <p:sp>
        <p:nvSpPr>
          <p:cNvPr id="11" name="Picture Placeholder 2"/>
          <p:cNvSpPr>
            <a:spLocks noGrp="1"/>
          </p:cNvSpPr>
          <p:nvPr>
            <p:ph type="pic" idx="10" hasCustomPrompt="1"/>
          </p:nvPr>
        </p:nvSpPr>
        <p:spPr>
          <a:xfrm>
            <a:off x="5423225" y="1315439"/>
            <a:ext cx="3443321" cy="2274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6x4 Pic</a:t>
            </a:r>
          </a:p>
        </p:txBody>
      </p:sp>
    </p:spTree>
    <p:extLst>
      <p:ext uri="{BB962C8B-B14F-4D97-AF65-F5344CB8AC3E}">
        <p14:creationId xmlns:p14="http://schemas.microsoft.com/office/powerpoint/2010/main" val="255829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Blue">
    <p:spTree>
      <p:nvGrpSpPr>
        <p:cNvPr id="1" name=""/>
        <p:cNvGrpSpPr/>
        <p:nvPr/>
      </p:nvGrpSpPr>
      <p:grpSpPr>
        <a:xfrm>
          <a:off x="0" y="0"/>
          <a:ext cx="0" cy="0"/>
          <a:chOff x="0" y="0"/>
          <a:chExt cx="0" cy="0"/>
        </a:xfrm>
      </p:grpSpPr>
      <p:sp>
        <p:nvSpPr>
          <p:cNvPr id="4" name="Rectangle 3"/>
          <p:cNvSpPr/>
          <p:nvPr userDrawn="1"/>
        </p:nvSpPr>
        <p:spPr>
          <a:xfrm flipH="1">
            <a:off x="-2" y="0"/>
            <a:ext cx="7999519" cy="51435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igQuot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124" y="427680"/>
            <a:ext cx="6418382" cy="3502329"/>
          </a:xfrm>
          <a:prstGeom prst="rect">
            <a:avLst/>
          </a:prstGeom>
        </p:spPr>
      </p:pic>
      <p:pic>
        <p:nvPicPr>
          <p:cNvPr id="9" name="Picture 8" descr="LogoIcon-Corn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12" name="Text Placeholder 4"/>
          <p:cNvSpPr>
            <a:spLocks noGrp="1"/>
          </p:cNvSpPr>
          <p:nvPr>
            <p:ph type="body" sz="quarter" idx="12" hasCustomPrompt="1"/>
          </p:nvPr>
        </p:nvSpPr>
        <p:spPr>
          <a:xfrm>
            <a:off x="939588" y="1095644"/>
            <a:ext cx="5805427" cy="2332275"/>
          </a:xfrm>
        </p:spPr>
        <p:txBody>
          <a:bodyPr>
            <a:noAutofit/>
          </a:bodyPr>
          <a:lstStyle>
            <a:lvl1pPr marL="0" indent="0" algn="l">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dirty="0"/>
              <a:t>Quote goes here</a:t>
            </a:r>
          </a:p>
        </p:txBody>
      </p:sp>
      <p:sp>
        <p:nvSpPr>
          <p:cNvPr id="13" name="Text Placeholder 4"/>
          <p:cNvSpPr>
            <a:spLocks noGrp="1"/>
          </p:cNvSpPr>
          <p:nvPr>
            <p:ph type="body" sz="quarter" idx="13" hasCustomPrompt="1"/>
          </p:nvPr>
        </p:nvSpPr>
        <p:spPr>
          <a:xfrm>
            <a:off x="939588" y="3519165"/>
            <a:ext cx="5805427" cy="466036"/>
          </a:xfrm>
        </p:spPr>
        <p:txBody>
          <a:bodyPr>
            <a:noAutofit/>
          </a:bodyPr>
          <a:lstStyle>
            <a:lvl1pPr marL="0" indent="0" algn="l">
              <a:buFontTx/>
              <a:buNone/>
              <a:defRPr sz="1800" b="1" i="0" baseline="0">
                <a:solidFill>
                  <a:srgbClr val="FFFFFF"/>
                </a:solidFill>
                <a:latin typeface="Helvetica"/>
                <a:cs typeface="Helvetica"/>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dirty="0"/>
              <a:t>// Quote Author</a:t>
            </a:r>
          </a:p>
        </p:txBody>
      </p:sp>
    </p:spTree>
    <p:extLst>
      <p:ext uri="{BB962C8B-B14F-4D97-AF65-F5344CB8AC3E}">
        <p14:creationId xmlns:p14="http://schemas.microsoft.com/office/powerpoint/2010/main" val="196370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Green">
    <p:spTree>
      <p:nvGrpSpPr>
        <p:cNvPr id="1" name=""/>
        <p:cNvGrpSpPr/>
        <p:nvPr/>
      </p:nvGrpSpPr>
      <p:grpSpPr>
        <a:xfrm>
          <a:off x="0" y="0"/>
          <a:ext cx="0" cy="0"/>
          <a:chOff x="0" y="0"/>
          <a:chExt cx="0" cy="0"/>
        </a:xfrm>
      </p:grpSpPr>
      <p:sp>
        <p:nvSpPr>
          <p:cNvPr id="7" name="Rectangle 6"/>
          <p:cNvSpPr/>
          <p:nvPr userDrawn="1"/>
        </p:nvSpPr>
        <p:spPr>
          <a:xfrm>
            <a:off x="0" y="-1"/>
            <a:ext cx="7999517" cy="5143501"/>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igQuot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124" y="427680"/>
            <a:ext cx="6418382" cy="3502329"/>
          </a:xfrm>
          <a:prstGeom prst="rect">
            <a:avLst/>
          </a:prstGeom>
        </p:spPr>
      </p:pic>
      <p:pic>
        <p:nvPicPr>
          <p:cNvPr id="9" name="Picture 8" descr="LogoIcon-Corn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12" name="Text Placeholder 4"/>
          <p:cNvSpPr>
            <a:spLocks noGrp="1"/>
          </p:cNvSpPr>
          <p:nvPr>
            <p:ph type="body" sz="quarter" idx="12" hasCustomPrompt="1"/>
          </p:nvPr>
        </p:nvSpPr>
        <p:spPr>
          <a:xfrm>
            <a:off x="939588" y="1095644"/>
            <a:ext cx="5805427" cy="2332275"/>
          </a:xfrm>
        </p:spPr>
        <p:txBody>
          <a:bodyPr>
            <a:noAutofit/>
          </a:bodyPr>
          <a:lstStyle>
            <a:lvl1pPr marL="0" indent="0" algn="l">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dirty="0"/>
              <a:t>Quote goes here</a:t>
            </a:r>
          </a:p>
        </p:txBody>
      </p:sp>
      <p:sp>
        <p:nvSpPr>
          <p:cNvPr id="13" name="Text Placeholder 4"/>
          <p:cNvSpPr>
            <a:spLocks noGrp="1"/>
          </p:cNvSpPr>
          <p:nvPr>
            <p:ph type="body" sz="quarter" idx="13" hasCustomPrompt="1"/>
          </p:nvPr>
        </p:nvSpPr>
        <p:spPr>
          <a:xfrm>
            <a:off x="939588" y="3519165"/>
            <a:ext cx="5805427" cy="466036"/>
          </a:xfrm>
        </p:spPr>
        <p:txBody>
          <a:bodyPr>
            <a:noAutofit/>
          </a:bodyPr>
          <a:lstStyle>
            <a:lvl1pPr marL="0" indent="0" algn="l">
              <a:buFontTx/>
              <a:buNone/>
              <a:defRPr sz="1800" b="1" i="0" baseline="0">
                <a:solidFill>
                  <a:srgbClr val="FFFFFF"/>
                </a:solidFill>
                <a:latin typeface="Helvetica"/>
                <a:cs typeface="Helvetica"/>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dirty="0"/>
              <a:t>// Quote Author</a:t>
            </a:r>
          </a:p>
        </p:txBody>
      </p:sp>
    </p:spTree>
    <p:extLst>
      <p:ext uri="{BB962C8B-B14F-4D97-AF65-F5344CB8AC3E}">
        <p14:creationId xmlns:p14="http://schemas.microsoft.com/office/powerpoint/2010/main" val="1905244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Brown">
    <p:spTree>
      <p:nvGrpSpPr>
        <p:cNvPr id="1" name=""/>
        <p:cNvGrpSpPr/>
        <p:nvPr/>
      </p:nvGrpSpPr>
      <p:grpSpPr>
        <a:xfrm>
          <a:off x="0" y="0"/>
          <a:ext cx="0" cy="0"/>
          <a:chOff x="0" y="0"/>
          <a:chExt cx="0" cy="0"/>
        </a:xfrm>
      </p:grpSpPr>
      <p:sp>
        <p:nvSpPr>
          <p:cNvPr id="8" name="Rectangle 7"/>
          <p:cNvSpPr/>
          <p:nvPr userDrawn="1"/>
        </p:nvSpPr>
        <p:spPr>
          <a:xfrm>
            <a:off x="0" y="0"/>
            <a:ext cx="7999517" cy="514350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igQuot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124" y="427680"/>
            <a:ext cx="6418382" cy="3502329"/>
          </a:xfrm>
          <a:prstGeom prst="rect">
            <a:avLst/>
          </a:prstGeom>
        </p:spPr>
      </p:pic>
      <p:pic>
        <p:nvPicPr>
          <p:cNvPr id="9" name="Picture 8" descr="LogoIcon-Corn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12" name="Text Placeholder 4"/>
          <p:cNvSpPr>
            <a:spLocks noGrp="1"/>
          </p:cNvSpPr>
          <p:nvPr>
            <p:ph type="body" sz="quarter" idx="12" hasCustomPrompt="1"/>
          </p:nvPr>
        </p:nvSpPr>
        <p:spPr>
          <a:xfrm>
            <a:off x="939588" y="1095644"/>
            <a:ext cx="5805427" cy="2332275"/>
          </a:xfrm>
        </p:spPr>
        <p:txBody>
          <a:bodyPr>
            <a:noAutofit/>
          </a:bodyPr>
          <a:lstStyle>
            <a:lvl1pPr marL="0" indent="0" algn="l">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dirty="0"/>
              <a:t>Quote goes here</a:t>
            </a:r>
          </a:p>
        </p:txBody>
      </p:sp>
      <p:sp>
        <p:nvSpPr>
          <p:cNvPr id="13" name="Text Placeholder 4"/>
          <p:cNvSpPr>
            <a:spLocks noGrp="1"/>
          </p:cNvSpPr>
          <p:nvPr>
            <p:ph type="body" sz="quarter" idx="13" hasCustomPrompt="1"/>
          </p:nvPr>
        </p:nvSpPr>
        <p:spPr>
          <a:xfrm>
            <a:off x="939588" y="3519165"/>
            <a:ext cx="5805427" cy="466036"/>
          </a:xfrm>
        </p:spPr>
        <p:txBody>
          <a:bodyPr>
            <a:noAutofit/>
          </a:bodyPr>
          <a:lstStyle>
            <a:lvl1pPr marL="0" indent="0" algn="l">
              <a:buFontTx/>
              <a:buNone/>
              <a:defRPr sz="1800" b="1" i="0" baseline="0">
                <a:solidFill>
                  <a:srgbClr val="FFFFFF"/>
                </a:solidFill>
                <a:latin typeface="Helvetica"/>
                <a:cs typeface="Helvetica"/>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dirty="0"/>
              <a:t>// Quote Author</a:t>
            </a:r>
          </a:p>
        </p:txBody>
      </p:sp>
    </p:spTree>
    <p:extLst>
      <p:ext uri="{BB962C8B-B14F-4D97-AF65-F5344CB8AC3E}">
        <p14:creationId xmlns:p14="http://schemas.microsoft.com/office/powerpoint/2010/main" val="2577471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2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Blue">
    <p:spTree>
      <p:nvGrpSpPr>
        <p:cNvPr id="1" name=""/>
        <p:cNvGrpSpPr/>
        <p:nvPr/>
      </p:nvGrpSpPr>
      <p:grpSpPr>
        <a:xfrm>
          <a:off x="0" y="0"/>
          <a:ext cx="0" cy="0"/>
          <a:chOff x="0" y="0"/>
          <a:chExt cx="0" cy="0"/>
        </a:xfrm>
      </p:grpSpPr>
      <p:sp>
        <p:nvSpPr>
          <p:cNvPr id="7" name="Rectangle 6"/>
          <p:cNvSpPr/>
          <p:nvPr userDrawn="1"/>
        </p:nvSpPr>
        <p:spPr>
          <a:xfrm>
            <a:off x="1" y="0"/>
            <a:ext cx="9144000" cy="9072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dirty="0"/>
              <a:t>Header</a:t>
            </a:r>
          </a:p>
        </p:txBody>
      </p:sp>
      <p:sp>
        <p:nvSpPr>
          <p:cNvPr id="3" name="Content Placeholder 2"/>
          <p:cNvSpPr>
            <a:spLocks noGrp="1"/>
          </p:cNvSpPr>
          <p:nvPr>
            <p:ph idx="1"/>
          </p:nvPr>
        </p:nvSpPr>
        <p:spPr>
          <a:xfrm>
            <a:off x="457200" y="1200151"/>
            <a:ext cx="7525374" cy="3394472"/>
          </a:xfrm>
        </p:spPr>
        <p:txBody>
          <a:bodyPr/>
          <a:lstStyle>
            <a:lvl1pPr>
              <a:defRPr sz="2400"/>
            </a:lvl1pPr>
            <a:lvl2pPr>
              <a:defRPr sz="2000"/>
            </a:lvl2pPr>
            <a:lvl3pPr>
              <a:defRPr sz="2000"/>
            </a:lvl3pPr>
            <a:lvl4pPr>
              <a:defRPr sz="1800"/>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1" y="5080320"/>
            <a:ext cx="9144000" cy="76140"/>
          </a:xfrm>
          <a:prstGeom prst="rect">
            <a:avLst/>
          </a:prstGeom>
          <a:gradFill>
            <a:gsLst>
              <a:gs pos="0">
                <a:srgbClr val="004773"/>
              </a:gs>
              <a:gs pos="100000">
                <a:srgbClr val="005385"/>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Tree>
    <p:extLst>
      <p:ext uri="{BB962C8B-B14F-4D97-AF65-F5344CB8AC3E}">
        <p14:creationId xmlns:p14="http://schemas.microsoft.com/office/powerpoint/2010/main" val="318885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Green">
    <p:spTree>
      <p:nvGrpSpPr>
        <p:cNvPr id="1" name=""/>
        <p:cNvGrpSpPr/>
        <p:nvPr/>
      </p:nvGrpSpPr>
      <p:grpSpPr>
        <a:xfrm>
          <a:off x="0" y="0"/>
          <a:ext cx="0" cy="0"/>
          <a:chOff x="0" y="0"/>
          <a:chExt cx="0" cy="0"/>
        </a:xfrm>
      </p:grpSpPr>
      <p:sp>
        <p:nvSpPr>
          <p:cNvPr id="9" name="Rectangle 8"/>
          <p:cNvSpPr/>
          <p:nvPr userDrawn="1"/>
        </p:nvSpPr>
        <p:spPr>
          <a:xfrm>
            <a:off x="0" y="5080320"/>
            <a:ext cx="9143999" cy="76140"/>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1"/>
            <a:ext cx="9143999" cy="907199"/>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dirty="0"/>
              <a:t>Header</a:t>
            </a:r>
          </a:p>
        </p:txBody>
      </p:sp>
      <p:sp>
        <p:nvSpPr>
          <p:cNvPr id="3" name="Content Placeholder 2"/>
          <p:cNvSpPr>
            <a:spLocks noGrp="1"/>
          </p:cNvSpPr>
          <p:nvPr>
            <p:ph idx="1"/>
          </p:nvPr>
        </p:nvSpPr>
        <p:spPr>
          <a:xfrm>
            <a:off x="457200" y="1200151"/>
            <a:ext cx="7525374" cy="3394472"/>
          </a:xfrm>
        </p:spPr>
        <p:txBody>
          <a:bodyPr/>
          <a:lstStyle>
            <a:lvl1pPr>
              <a:defRPr sz="2400"/>
            </a:lvl1pPr>
            <a:lvl2pPr>
              <a:defRPr sz="2000"/>
            </a:lvl2pPr>
            <a:lvl3pPr>
              <a:defRPr sz="2000"/>
            </a:lvl3pPr>
            <a:lvl4pPr>
              <a:defRPr sz="18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Tree>
    <p:extLst>
      <p:ext uri="{BB962C8B-B14F-4D97-AF65-F5344CB8AC3E}">
        <p14:creationId xmlns:p14="http://schemas.microsoft.com/office/powerpoint/2010/main" val="284373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Brown">
    <p:spTree>
      <p:nvGrpSpPr>
        <p:cNvPr id="1" name=""/>
        <p:cNvGrpSpPr/>
        <p:nvPr/>
      </p:nvGrpSpPr>
      <p:grpSpPr>
        <a:xfrm>
          <a:off x="0" y="0"/>
          <a:ext cx="0" cy="0"/>
          <a:chOff x="0" y="0"/>
          <a:chExt cx="0" cy="0"/>
        </a:xfrm>
      </p:grpSpPr>
      <p:sp>
        <p:nvSpPr>
          <p:cNvPr id="11" name="Rectangle 10"/>
          <p:cNvSpPr/>
          <p:nvPr userDrawn="1"/>
        </p:nvSpPr>
        <p:spPr>
          <a:xfrm>
            <a:off x="0" y="5080320"/>
            <a:ext cx="9143999" cy="7614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3999" cy="907198"/>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dirty="0"/>
              <a:t>Header</a:t>
            </a:r>
          </a:p>
        </p:txBody>
      </p:sp>
      <p:sp>
        <p:nvSpPr>
          <p:cNvPr id="3" name="Content Placeholder 2"/>
          <p:cNvSpPr>
            <a:spLocks noGrp="1"/>
          </p:cNvSpPr>
          <p:nvPr>
            <p:ph idx="1"/>
          </p:nvPr>
        </p:nvSpPr>
        <p:spPr>
          <a:xfrm>
            <a:off x="457200" y="1200151"/>
            <a:ext cx="7525374" cy="3394472"/>
          </a:xfrm>
        </p:spPr>
        <p:txBody>
          <a:bodyPr/>
          <a:lstStyle>
            <a:lvl1pPr>
              <a:defRPr sz="2400"/>
            </a:lvl1pPr>
            <a:lvl2pPr>
              <a:defRPr sz="2000"/>
            </a:lvl2pPr>
            <a:lvl3pPr>
              <a:defRPr sz="2000"/>
            </a:lvl3pPr>
            <a:lvl4pPr>
              <a:defRPr sz="1800"/>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Tree>
    <p:extLst>
      <p:ext uri="{BB962C8B-B14F-4D97-AF65-F5344CB8AC3E}">
        <p14:creationId xmlns:p14="http://schemas.microsoft.com/office/powerpoint/2010/main" val="3804569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Blue">
    <p:spTree>
      <p:nvGrpSpPr>
        <p:cNvPr id="1" name=""/>
        <p:cNvGrpSpPr/>
        <p:nvPr/>
      </p:nvGrpSpPr>
      <p:grpSpPr>
        <a:xfrm>
          <a:off x="0" y="0"/>
          <a:ext cx="0" cy="0"/>
          <a:chOff x="0" y="0"/>
          <a:chExt cx="0" cy="0"/>
        </a:xfrm>
      </p:grpSpPr>
      <p:sp>
        <p:nvSpPr>
          <p:cNvPr id="7" name="Rectangle 6"/>
          <p:cNvSpPr/>
          <p:nvPr userDrawn="1"/>
        </p:nvSpPr>
        <p:spPr>
          <a:xfrm>
            <a:off x="0" y="0"/>
            <a:ext cx="9143999" cy="51435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72993" y="1846800"/>
            <a:ext cx="4567951" cy="505440"/>
          </a:xfrm>
        </p:spPr>
        <p:txBody>
          <a:bodyPr anchor="t">
            <a:normAutofit/>
          </a:bodyPr>
          <a:lstStyle>
            <a:lvl1pPr algn="r">
              <a:defRPr sz="2800" b="1" cap="all">
                <a:solidFill>
                  <a:srgbClr val="FFFFFF"/>
                </a:solidFill>
              </a:defRPr>
            </a:lvl1pPr>
          </a:lstStyle>
          <a:p>
            <a:r>
              <a:rPr lang="en-US" dirty="0"/>
              <a:t>Section Header</a:t>
            </a:r>
          </a:p>
        </p:txBody>
      </p:sp>
      <p:sp>
        <p:nvSpPr>
          <p:cNvPr id="3" name="Text Placeholder 2"/>
          <p:cNvSpPr>
            <a:spLocks noGrp="1"/>
          </p:cNvSpPr>
          <p:nvPr>
            <p:ph type="body" idx="1" hasCustomPrompt="1"/>
          </p:nvPr>
        </p:nvSpPr>
        <p:spPr>
          <a:xfrm>
            <a:off x="472993" y="2352240"/>
            <a:ext cx="4567951" cy="381116"/>
          </a:xfrm>
        </p:spPr>
        <p:txBody>
          <a:bodyPr anchor="b">
            <a:normAutofit/>
          </a:bodyPr>
          <a:lstStyle>
            <a:lvl1pPr marL="0" indent="0" algn="r">
              <a:buNone/>
              <a:defRPr sz="2200" b="0" i="0">
                <a:solidFill>
                  <a:srgbClr val="FFFFFF"/>
                </a:solidFill>
                <a:latin typeface="Helvetica Light"/>
                <a:cs typeface="Helvetica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a:t>
            </a:r>
            <a:r>
              <a:rPr lang="en-US" dirty="0" err="1"/>
              <a:t>Subheader</a:t>
            </a:r>
            <a:endParaRPr lang="en-US" dirty="0"/>
          </a:p>
        </p:txBody>
      </p:sp>
      <p:sp>
        <p:nvSpPr>
          <p:cNvPr id="13" name="Picture Placeholder 2"/>
          <p:cNvSpPr>
            <a:spLocks noGrp="1"/>
          </p:cNvSpPr>
          <p:nvPr>
            <p:ph type="pic" idx="10" hasCustomPrompt="1"/>
          </p:nvPr>
        </p:nvSpPr>
        <p:spPr>
          <a:xfrm>
            <a:off x="5426816" y="0"/>
            <a:ext cx="2572703" cy="5143500"/>
          </a:xfrm>
        </p:spPr>
        <p:txBody>
          <a:bodyPr/>
          <a:lstStyle>
            <a:lvl1pPr marL="0" indent="0">
              <a:buNone/>
              <a:defRPr sz="3200" baseline="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Tall Pic</a:t>
            </a:r>
          </a:p>
        </p:txBody>
      </p:sp>
      <p:pic>
        <p:nvPicPr>
          <p:cNvPr id="8" name="Picture 7" descr="Arrow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5931" y="721026"/>
            <a:ext cx="984730" cy="984730"/>
          </a:xfrm>
          <a:prstGeom prst="rect">
            <a:avLst/>
          </a:prstGeom>
        </p:spPr>
      </p:pic>
      <p:sp>
        <p:nvSpPr>
          <p:cNvPr id="5" name="Text Placeholder 4"/>
          <p:cNvSpPr>
            <a:spLocks noGrp="1"/>
          </p:cNvSpPr>
          <p:nvPr>
            <p:ph type="body" sz="quarter" idx="12" hasCustomPrompt="1"/>
          </p:nvPr>
        </p:nvSpPr>
        <p:spPr>
          <a:xfrm>
            <a:off x="473075" y="2987805"/>
            <a:ext cx="4567238" cy="1677988"/>
          </a:xfrm>
        </p:spPr>
        <p:txBody>
          <a:bodyPr>
            <a:noAutofit/>
          </a:bodyPr>
          <a:lstStyle>
            <a:lvl1pPr marL="0" indent="0" algn="r">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dirty="0"/>
              <a:t>Section Description</a:t>
            </a:r>
          </a:p>
        </p:txBody>
      </p:sp>
    </p:spTree>
    <p:extLst>
      <p:ext uri="{BB962C8B-B14F-4D97-AF65-F5344CB8AC3E}">
        <p14:creationId xmlns:p14="http://schemas.microsoft.com/office/powerpoint/2010/main" val="370705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Green">
    <p:spTree>
      <p:nvGrpSpPr>
        <p:cNvPr id="1" name=""/>
        <p:cNvGrpSpPr/>
        <p:nvPr/>
      </p:nvGrpSpPr>
      <p:grpSpPr>
        <a:xfrm>
          <a:off x="0" y="0"/>
          <a:ext cx="0" cy="0"/>
          <a:chOff x="0" y="0"/>
          <a:chExt cx="0" cy="0"/>
        </a:xfrm>
      </p:grpSpPr>
      <p:sp>
        <p:nvSpPr>
          <p:cNvPr id="7" name="Rectangle 6"/>
          <p:cNvSpPr/>
          <p:nvPr userDrawn="1"/>
        </p:nvSpPr>
        <p:spPr>
          <a:xfrm>
            <a:off x="0" y="0"/>
            <a:ext cx="9143999" cy="5143500"/>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72993" y="1846800"/>
            <a:ext cx="4567951" cy="505440"/>
          </a:xfrm>
        </p:spPr>
        <p:txBody>
          <a:bodyPr anchor="t">
            <a:normAutofit/>
          </a:bodyPr>
          <a:lstStyle>
            <a:lvl1pPr algn="r">
              <a:defRPr sz="2800" b="1" cap="all">
                <a:solidFill>
                  <a:srgbClr val="FFFFFF"/>
                </a:solidFill>
              </a:defRPr>
            </a:lvl1pPr>
          </a:lstStyle>
          <a:p>
            <a:r>
              <a:rPr lang="en-US" dirty="0"/>
              <a:t>Section Header</a:t>
            </a:r>
          </a:p>
        </p:txBody>
      </p:sp>
      <p:sp>
        <p:nvSpPr>
          <p:cNvPr id="3" name="Text Placeholder 2"/>
          <p:cNvSpPr>
            <a:spLocks noGrp="1"/>
          </p:cNvSpPr>
          <p:nvPr>
            <p:ph type="body" idx="1" hasCustomPrompt="1"/>
          </p:nvPr>
        </p:nvSpPr>
        <p:spPr>
          <a:xfrm>
            <a:off x="472993" y="2352240"/>
            <a:ext cx="4567951" cy="381116"/>
          </a:xfrm>
        </p:spPr>
        <p:txBody>
          <a:bodyPr anchor="b">
            <a:normAutofit/>
          </a:bodyPr>
          <a:lstStyle>
            <a:lvl1pPr marL="0" indent="0" algn="r">
              <a:buNone/>
              <a:defRPr sz="2200" b="0" i="0">
                <a:solidFill>
                  <a:srgbClr val="FFFFFF"/>
                </a:solidFill>
                <a:latin typeface="Helvetica Light"/>
                <a:cs typeface="Helvetica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a:t>
            </a:r>
            <a:r>
              <a:rPr lang="en-US" dirty="0" err="1"/>
              <a:t>Subheader</a:t>
            </a:r>
            <a:endParaRPr lang="en-US" dirty="0"/>
          </a:p>
        </p:txBody>
      </p:sp>
      <p:sp>
        <p:nvSpPr>
          <p:cNvPr id="13" name="Picture Placeholder 2"/>
          <p:cNvSpPr>
            <a:spLocks noGrp="1"/>
          </p:cNvSpPr>
          <p:nvPr>
            <p:ph type="pic" idx="10" hasCustomPrompt="1"/>
          </p:nvPr>
        </p:nvSpPr>
        <p:spPr>
          <a:xfrm>
            <a:off x="5426816" y="0"/>
            <a:ext cx="2572703" cy="5143500"/>
          </a:xfrm>
        </p:spPr>
        <p:txBody>
          <a:bodyPr/>
          <a:lstStyle>
            <a:lvl1pPr marL="0" indent="0">
              <a:buNone/>
              <a:defRPr sz="3200" baseline="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Tall Pic</a:t>
            </a:r>
          </a:p>
        </p:txBody>
      </p:sp>
      <p:pic>
        <p:nvPicPr>
          <p:cNvPr id="8" name="Picture 7" descr="Arrow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5931" y="721026"/>
            <a:ext cx="984730" cy="984730"/>
          </a:xfrm>
          <a:prstGeom prst="rect">
            <a:avLst/>
          </a:prstGeom>
        </p:spPr>
      </p:pic>
      <p:sp>
        <p:nvSpPr>
          <p:cNvPr id="9" name="Text Placeholder 4"/>
          <p:cNvSpPr>
            <a:spLocks noGrp="1"/>
          </p:cNvSpPr>
          <p:nvPr>
            <p:ph type="body" sz="quarter" idx="12" hasCustomPrompt="1"/>
          </p:nvPr>
        </p:nvSpPr>
        <p:spPr>
          <a:xfrm>
            <a:off x="473075" y="2987805"/>
            <a:ext cx="4567238" cy="1677988"/>
          </a:xfrm>
        </p:spPr>
        <p:txBody>
          <a:bodyPr>
            <a:noAutofit/>
          </a:bodyPr>
          <a:lstStyle>
            <a:lvl1pPr marL="0" indent="0" algn="r">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dirty="0"/>
              <a:t>Section Description</a:t>
            </a:r>
          </a:p>
        </p:txBody>
      </p:sp>
    </p:spTree>
    <p:extLst>
      <p:ext uri="{BB962C8B-B14F-4D97-AF65-F5344CB8AC3E}">
        <p14:creationId xmlns:p14="http://schemas.microsoft.com/office/powerpoint/2010/main" val="256067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Brown">
    <p:spTree>
      <p:nvGrpSpPr>
        <p:cNvPr id="1" name=""/>
        <p:cNvGrpSpPr/>
        <p:nvPr/>
      </p:nvGrpSpPr>
      <p:grpSpPr>
        <a:xfrm>
          <a:off x="0" y="0"/>
          <a:ext cx="0" cy="0"/>
          <a:chOff x="0" y="0"/>
          <a:chExt cx="0" cy="0"/>
        </a:xfrm>
      </p:grpSpPr>
      <p:sp>
        <p:nvSpPr>
          <p:cNvPr id="7" name="Rectangle 6"/>
          <p:cNvSpPr/>
          <p:nvPr userDrawn="1"/>
        </p:nvSpPr>
        <p:spPr>
          <a:xfrm>
            <a:off x="0" y="0"/>
            <a:ext cx="9143999" cy="514350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72993" y="1846800"/>
            <a:ext cx="4567951" cy="505440"/>
          </a:xfrm>
        </p:spPr>
        <p:txBody>
          <a:bodyPr anchor="t">
            <a:normAutofit/>
          </a:bodyPr>
          <a:lstStyle>
            <a:lvl1pPr algn="r">
              <a:defRPr sz="2800" b="1" cap="all">
                <a:solidFill>
                  <a:srgbClr val="FFFFFF"/>
                </a:solidFill>
              </a:defRPr>
            </a:lvl1pPr>
          </a:lstStyle>
          <a:p>
            <a:r>
              <a:rPr lang="en-US" dirty="0"/>
              <a:t>Section Header</a:t>
            </a:r>
          </a:p>
        </p:txBody>
      </p:sp>
      <p:sp>
        <p:nvSpPr>
          <p:cNvPr id="3" name="Text Placeholder 2"/>
          <p:cNvSpPr>
            <a:spLocks noGrp="1"/>
          </p:cNvSpPr>
          <p:nvPr>
            <p:ph type="body" idx="1" hasCustomPrompt="1"/>
          </p:nvPr>
        </p:nvSpPr>
        <p:spPr>
          <a:xfrm>
            <a:off x="472993" y="2352240"/>
            <a:ext cx="4567951" cy="381116"/>
          </a:xfrm>
        </p:spPr>
        <p:txBody>
          <a:bodyPr anchor="b">
            <a:normAutofit/>
          </a:bodyPr>
          <a:lstStyle>
            <a:lvl1pPr marL="0" indent="0" algn="r">
              <a:buNone/>
              <a:defRPr sz="2200" b="0" i="0">
                <a:solidFill>
                  <a:srgbClr val="FFFFFF"/>
                </a:solidFill>
                <a:latin typeface="Helvetica Light"/>
                <a:cs typeface="Helvetica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a:t>
            </a:r>
            <a:r>
              <a:rPr lang="en-US" dirty="0" err="1"/>
              <a:t>Subheader</a:t>
            </a:r>
            <a:endParaRPr lang="en-US" dirty="0"/>
          </a:p>
        </p:txBody>
      </p:sp>
      <p:sp>
        <p:nvSpPr>
          <p:cNvPr id="13" name="Picture Placeholder 2"/>
          <p:cNvSpPr>
            <a:spLocks noGrp="1"/>
          </p:cNvSpPr>
          <p:nvPr>
            <p:ph type="pic" idx="10" hasCustomPrompt="1"/>
          </p:nvPr>
        </p:nvSpPr>
        <p:spPr>
          <a:xfrm>
            <a:off x="5426816" y="0"/>
            <a:ext cx="2572703" cy="5143500"/>
          </a:xfrm>
        </p:spPr>
        <p:txBody>
          <a:bodyPr/>
          <a:lstStyle>
            <a:lvl1pPr marL="0" indent="0">
              <a:buNone/>
              <a:defRPr sz="3200" baseline="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Tall Pic</a:t>
            </a:r>
          </a:p>
        </p:txBody>
      </p:sp>
      <p:pic>
        <p:nvPicPr>
          <p:cNvPr id="8" name="Picture 7" descr="Arrow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5931" y="721026"/>
            <a:ext cx="984730" cy="984730"/>
          </a:xfrm>
          <a:prstGeom prst="rect">
            <a:avLst/>
          </a:prstGeom>
        </p:spPr>
      </p:pic>
      <p:sp>
        <p:nvSpPr>
          <p:cNvPr id="9" name="Text Placeholder 4"/>
          <p:cNvSpPr>
            <a:spLocks noGrp="1"/>
          </p:cNvSpPr>
          <p:nvPr>
            <p:ph type="body" sz="quarter" idx="12" hasCustomPrompt="1"/>
          </p:nvPr>
        </p:nvSpPr>
        <p:spPr>
          <a:xfrm>
            <a:off x="473075" y="2987805"/>
            <a:ext cx="4567238" cy="1677988"/>
          </a:xfrm>
        </p:spPr>
        <p:txBody>
          <a:bodyPr>
            <a:noAutofit/>
          </a:bodyPr>
          <a:lstStyle>
            <a:lvl1pPr marL="0" indent="0" algn="r">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dirty="0"/>
              <a:t>Section Description</a:t>
            </a:r>
          </a:p>
        </p:txBody>
      </p:sp>
    </p:spTree>
    <p:extLst>
      <p:ext uri="{BB962C8B-B14F-4D97-AF65-F5344CB8AC3E}">
        <p14:creationId xmlns:p14="http://schemas.microsoft.com/office/powerpoint/2010/main" val="340576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mp; Photo-Blue">
    <p:spTree>
      <p:nvGrpSpPr>
        <p:cNvPr id="1" name=""/>
        <p:cNvGrpSpPr/>
        <p:nvPr/>
      </p:nvGrpSpPr>
      <p:grpSpPr>
        <a:xfrm>
          <a:off x="0" y="0"/>
          <a:ext cx="0" cy="0"/>
          <a:chOff x="0" y="0"/>
          <a:chExt cx="0" cy="0"/>
        </a:xfrm>
      </p:grpSpPr>
      <p:sp>
        <p:nvSpPr>
          <p:cNvPr id="5" name="Rectangle 4"/>
          <p:cNvSpPr/>
          <p:nvPr userDrawn="1"/>
        </p:nvSpPr>
        <p:spPr>
          <a:xfrm>
            <a:off x="1" y="0"/>
            <a:ext cx="9144000" cy="9072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1" y="5080320"/>
            <a:ext cx="9144000" cy="76140"/>
          </a:xfrm>
          <a:prstGeom prst="rect">
            <a:avLst/>
          </a:prstGeom>
          <a:gradFill>
            <a:gsLst>
              <a:gs pos="0">
                <a:srgbClr val="004773"/>
              </a:gs>
              <a:gs pos="100000">
                <a:srgbClr val="005385"/>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3" name="Content Placeholder 2"/>
          <p:cNvSpPr>
            <a:spLocks noGrp="1"/>
          </p:cNvSpPr>
          <p:nvPr>
            <p:ph sz="half" idx="1"/>
          </p:nvPr>
        </p:nvSpPr>
        <p:spPr>
          <a:xfrm>
            <a:off x="457199" y="1200151"/>
            <a:ext cx="4531909" cy="3394472"/>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dirty="0"/>
              <a:t>Header + Photo</a:t>
            </a:r>
          </a:p>
        </p:txBody>
      </p:sp>
      <p:sp>
        <p:nvSpPr>
          <p:cNvPr id="11" name="Picture Placeholder 2"/>
          <p:cNvSpPr>
            <a:spLocks noGrp="1"/>
          </p:cNvSpPr>
          <p:nvPr>
            <p:ph type="pic" idx="10" hasCustomPrompt="1"/>
          </p:nvPr>
        </p:nvSpPr>
        <p:spPr>
          <a:xfrm>
            <a:off x="5423225" y="1315439"/>
            <a:ext cx="3443321" cy="2274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6x4 Pic</a:t>
            </a:r>
          </a:p>
        </p:txBody>
      </p:sp>
    </p:spTree>
    <p:extLst>
      <p:ext uri="{BB962C8B-B14F-4D97-AF65-F5344CB8AC3E}">
        <p14:creationId xmlns:p14="http://schemas.microsoft.com/office/powerpoint/2010/main" val="345483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mp; Photo-Green">
    <p:spTree>
      <p:nvGrpSpPr>
        <p:cNvPr id="1" name=""/>
        <p:cNvGrpSpPr/>
        <p:nvPr/>
      </p:nvGrpSpPr>
      <p:grpSpPr>
        <a:xfrm>
          <a:off x="0" y="0"/>
          <a:ext cx="0" cy="0"/>
          <a:chOff x="0" y="0"/>
          <a:chExt cx="0" cy="0"/>
        </a:xfrm>
      </p:grpSpPr>
      <p:sp>
        <p:nvSpPr>
          <p:cNvPr id="9" name="Rectangle 8"/>
          <p:cNvSpPr/>
          <p:nvPr userDrawn="1"/>
        </p:nvSpPr>
        <p:spPr>
          <a:xfrm>
            <a:off x="0" y="5080320"/>
            <a:ext cx="9143999" cy="76140"/>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1"/>
            <a:ext cx="9143999" cy="907199"/>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3" name="Content Placeholder 2"/>
          <p:cNvSpPr>
            <a:spLocks noGrp="1"/>
          </p:cNvSpPr>
          <p:nvPr>
            <p:ph sz="half" idx="1"/>
          </p:nvPr>
        </p:nvSpPr>
        <p:spPr>
          <a:xfrm>
            <a:off x="457199" y="1200151"/>
            <a:ext cx="4531909" cy="3394472"/>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dirty="0"/>
              <a:t>Header + Photo</a:t>
            </a:r>
          </a:p>
        </p:txBody>
      </p:sp>
      <p:sp>
        <p:nvSpPr>
          <p:cNvPr id="11" name="Picture Placeholder 2"/>
          <p:cNvSpPr>
            <a:spLocks noGrp="1"/>
          </p:cNvSpPr>
          <p:nvPr>
            <p:ph type="pic" idx="10" hasCustomPrompt="1"/>
          </p:nvPr>
        </p:nvSpPr>
        <p:spPr>
          <a:xfrm>
            <a:off x="5423225" y="1315439"/>
            <a:ext cx="3443321" cy="2274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6x4 Pic</a:t>
            </a:r>
          </a:p>
        </p:txBody>
      </p:sp>
    </p:spTree>
    <p:extLst>
      <p:ext uri="{BB962C8B-B14F-4D97-AF65-F5344CB8AC3E}">
        <p14:creationId xmlns:p14="http://schemas.microsoft.com/office/powerpoint/2010/main" val="113195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9199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3" r:id="rId4"/>
    <p:sldLayoutId id="2147483651" r:id="rId5"/>
    <p:sldLayoutId id="2147483660" r:id="rId6"/>
    <p:sldLayoutId id="2147483661" r:id="rId7"/>
    <p:sldLayoutId id="2147483652" r:id="rId8"/>
    <p:sldLayoutId id="2147483664" r:id="rId9"/>
    <p:sldLayoutId id="2147483665" r:id="rId10"/>
    <p:sldLayoutId id="2147483654" r:id="rId11"/>
    <p:sldLayoutId id="2147483666" r:id="rId12"/>
    <p:sldLayoutId id="2147483667" r:id="rId13"/>
    <p:sldLayoutId id="2147483655" r:id="rId14"/>
  </p:sldLayoutIdLst>
  <p:txStyles>
    <p:titleStyle>
      <a:lvl1pPr algn="ctr" defTabSz="457200" rtl="0" eaLnBrk="1" latinLnBrk="0" hangingPunct="1">
        <a:spcBef>
          <a:spcPct val="0"/>
        </a:spcBef>
        <a:buNone/>
        <a:defRPr sz="4400" kern="1200">
          <a:solidFill>
            <a:srgbClr val="6E635A"/>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400" kern="1200">
          <a:solidFill>
            <a:srgbClr val="6E635A"/>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rgbClr val="6E635A"/>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rgbClr val="6E635A"/>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rgbClr val="6E635A"/>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6E635A"/>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5.emf"/><Relationship Id="rId7"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6.emf"/><Relationship Id="rId4" Type="http://schemas.openxmlformats.org/officeDocument/2006/relationships/oleObject" Target="../embeddings/oleObject2.bin"/><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10.emf"/><Relationship Id="rId4" Type="http://schemas.openxmlformats.org/officeDocument/2006/relationships/oleObject" Target="../embeddings/oleObject6.bin"/><Relationship Id="rId9"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hyperlink" Target="https://www.imaios.com/en/imaios-dicom-view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0708" y="3331132"/>
            <a:ext cx="6215467" cy="893619"/>
          </a:xfrm>
        </p:spPr>
        <p:txBody>
          <a:bodyPr/>
          <a:lstStyle/>
          <a:p>
            <a:r>
              <a:rPr lang="en-US" b="0" dirty="0">
                <a:latin typeface="Arial Nova Light" panose="020B0304020202020204" pitchFamily="34" charset="0"/>
              </a:rPr>
              <a:t>Savannah Neurology Specialists:</a:t>
            </a:r>
            <a:r>
              <a:rPr lang="en-US" dirty="0">
                <a:latin typeface="Arial Nova Light" panose="020B0304020202020204" pitchFamily="34" charset="0"/>
              </a:rPr>
              <a:t> Case Conference Call</a:t>
            </a:r>
          </a:p>
        </p:txBody>
      </p:sp>
      <p:sp>
        <p:nvSpPr>
          <p:cNvPr id="3" name="Subtitle 2"/>
          <p:cNvSpPr>
            <a:spLocks noGrp="1"/>
          </p:cNvSpPr>
          <p:nvPr>
            <p:ph type="subTitle" idx="1"/>
          </p:nvPr>
        </p:nvSpPr>
        <p:spPr/>
        <p:txBody>
          <a:bodyPr/>
          <a:lstStyle/>
          <a:p>
            <a:r>
              <a:rPr lang="en-US" dirty="0">
                <a:latin typeface="Arial Nova Light" panose="020B0304020202020204" pitchFamily="34" charset="0"/>
              </a:rPr>
              <a:t>June 12, 2026</a:t>
            </a:r>
          </a:p>
        </p:txBody>
      </p:sp>
      <p:sp>
        <p:nvSpPr>
          <p:cNvPr id="4" name="TextBox 3">
            <a:extLst>
              <a:ext uri="{FF2B5EF4-FFF2-40B4-BE49-F238E27FC236}">
                <a16:creationId xmlns:a16="http://schemas.microsoft.com/office/drawing/2014/main" id="{5B89595C-41E7-F61D-BE9C-52738EC8922F}"/>
              </a:ext>
            </a:extLst>
          </p:cNvPr>
          <p:cNvSpPr txBox="1"/>
          <p:nvPr/>
        </p:nvSpPr>
        <p:spPr>
          <a:xfrm>
            <a:off x="4665911" y="4637833"/>
            <a:ext cx="2720264" cy="369332"/>
          </a:xfrm>
          <a:prstGeom prst="rect">
            <a:avLst/>
          </a:prstGeom>
          <a:noFill/>
        </p:spPr>
        <p:txBody>
          <a:bodyPr wrap="square" rtlCol="0">
            <a:spAutoFit/>
          </a:bodyPr>
          <a:lstStyle/>
          <a:p>
            <a:r>
              <a:rPr lang="en-US" dirty="0">
                <a:solidFill>
                  <a:srgbClr val="6E635A"/>
                </a:solidFill>
                <a:latin typeface="Arial Nova Light" panose="020B0304020202020204" pitchFamily="34" charset="0"/>
              </a:rPr>
              <a:t>Britni Johnson, AGNP-BC</a:t>
            </a:r>
          </a:p>
        </p:txBody>
      </p:sp>
    </p:spTree>
    <p:extLst>
      <p:ext uri="{BB962C8B-B14F-4D97-AF65-F5344CB8AC3E}">
        <p14:creationId xmlns:p14="http://schemas.microsoft.com/office/powerpoint/2010/main" val="1175375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A3BC-A705-4CDA-9EAD-18B4FF609FA6}"/>
              </a:ext>
            </a:extLst>
          </p:cNvPr>
          <p:cNvSpPr>
            <a:spLocks noGrp="1"/>
          </p:cNvSpPr>
          <p:nvPr>
            <p:ph type="title"/>
          </p:nvPr>
        </p:nvSpPr>
        <p:spPr>
          <a:xfrm>
            <a:off x="372675" y="-2586"/>
            <a:ext cx="8229600" cy="902101"/>
          </a:xfrm>
        </p:spPr>
        <p:txBody>
          <a:bodyPr/>
          <a:lstStyle/>
          <a:p>
            <a:r>
              <a:rPr lang="en-US" dirty="0"/>
              <a:t>Neuropsychological Evaluation</a:t>
            </a:r>
          </a:p>
        </p:txBody>
      </p:sp>
      <p:pic>
        <p:nvPicPr>
          <p:cNvPr id="6" name="Picture 5">
            <a:extLst>
              <a:ext uri="{FF2B5EF4-FFF2-40B4-BE49-F238E27FC236}">
                <a16:creationId xmlns:a16="http://schemas.microsoft.com/office/drawing/2014/main" id="{2A303323-346E-9275-120B-5BF7CE1C7C22}"/>
              </a:ext>
            </a:extLst>
          </p:cNvPr>
          <p:cNvPicPr>
            <a:picLocks noChangeAspect="1"/>
          </p:cNvPicPr>
          <p:nvPr/>
        </p:nvPicPr>
        <p:blipFill>
          <a:blip r:embed="rId2"/>
          <a:srcRect l="8036" t="29594" r="9411" b="7109"/>
          <a:stretch>
            <a:fillRect/>
          </a:stretch>
        </p:blipFill>
        <p:spPr>
          <a:xfrm rot="361533">
            <a:off x="5436164" y="1250494"/>
            <a:ext cx="3534591" cy="2642512"/>
          </a:xfrm>
          <a:prstGeom prst="rect">
            <a:avLst/>
          </a:prstGeom>
        </p:spPr>
      </p:pic>
      <p:sp>
        <p:nvSpPr>
          <p:cNvPr id="9" name="TextBox 8">
            <a:extLst>
              <a:ext uri="{FF2B5EF4-FFF2-40B4-BE49-F238E27FC236}">
                <a16:creationId xmlns:a16="http://schemas.microsoft.com/office/drawing/2014/main" id="{D770603F-4A65-6A5B-002D-33492ECB8DEB}"/>
              </a:ext>
            </a:extLst>
          </p:cNvPr>
          <p:cNvSpPr txBox="1"/>
          <p:nvPr/>
        </p:nvSpPr>
        <p:spPr>
          <a:xfrm>
            <a:off x="72355" y="1257635"/>
            <a:ext cx="5190565" cy="335476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Nova Light" panose="020B0304020202020204" pitchFamily="34" charset="0"/>
              </a:rPr>
              <a:t>04/15/2026 Key Neuropsychological Findings:</a:t>
            </a:r>
          </a:p>
          <a:p>
            <a:pPr marL="742950" lvl="1" indent="-285750">
              <a:buFont typeface="Arial" panose="020B0604020202020204" pitchFamily="34" charset="0"/>
              <a:buChar char="•"/>
            </a:pPr>
            <a:r>
              <a:rPr lang="en-US" sz="1300" b="1" dirty="0">
                <a:latin typeface="Arial Nova Light" panose="020B0304020202020204" pitchFamily="34" charset="0"/>
              </a:rPr>
              <a:t>Executive dysfunction was the dominant finding</a:t>
            </a:r>
            <a:r>
              <a:rPr lang="en-US" sz="1300" dirty="0">
                <a:latin typeface="Arial Nova Light" panose="020B0304020202020204" pitchFamily="34" charset="0"/>
              </a:rPr>
              <a:t>, particularly involving judgment, planning, processing speed, and cognitive flexibility. </a:t>
            </a:r>
          </a:p>
          <a:p>
            <a:pPr marL="742950" lvl="1" indent="-285750">
              <a:buFont typeface="Arial" panose="020B0604020202020204" pitchFamily="34" charset="0"/>
              <a:buChar char="•"/>
            </a:pPr>
            <a:r>
              <a:rPr lang="en-US" sz="1300" b="1" dirty="0">
                <a:latin typeface="Arial Nova Light" panose="020B0304020202020204" pitchFamily="34" charset="0"/>
              </a:rPr>
              <a:t>Memory was not the primary issue</a:t>
            </a:r>
            <a:r>
              <a:rPr lang="en-US" sz="1300" dirty="0">
                <a:latin typeface="Arial Nova Light" panose="020B0304020202020204" pitchFamily="34" charset="0"/>
              </a:rPr>
              <a:t>, with preserved recognition and retention arguing against a classic amnestic presentation. </a:t>
            </a:r>
          </a:p>
          <a:p>
            <a:pPr marL="742950" lvl="1" indent="-285750">
              <a:buFont typeface="Arial" panose="020B0604020202020204" pitchFamily="34" charset="0"/>
              <a:buChar char="•"/>
            </a:pPr>
            <a:r>
              <a:rPr lang="en-US" sz="1300" dirty="0">
                <a:latin typeface="Arial Nova Light" panose="020B0304020202020204" pitchFamily="34" charset="0"/>
              </a:rPr>
              <a:t>Behavioral symptoms—including </a:t>
            </a:r>
            <a:r>
              <a:rPr lang="en-US" sz="1300" b="1" dirty="0">
                <a:latin typeface="Arial Nova Light" panose="020B0304020202020204" pitchFamily="34" charset="0"/>
              </a:rPr>
              <a:t>poor insight, impulsivity, and compulsive behaviors</a:t>
            </a:r>
            <a:r>
              <a:rPr lang="en-US" sz="1300" dirty="0">
                <a:latin typeface="Arial Nova Light" panose="020B0304020202020204" pitchFamily="34" charset="0"/>
              </a:rPr>
              <a:t>—were prominent and contributed substantially to loss of independence. </a:t>
            </a:r>
          </a:p>
          <a:p>
            <a:pPr marL="742950" lvl="1" indent="-285750">
              <a:buFont typeface="Arial" panose="020B0604020202020204" pitchFamily="34" charset="0"/>
              <a:buChar char="•"/>
            </a:pPr>
            <a:r>
              <a:rPr lang="en-US" sz="1300" dirty="0">
                <a:latin typeface="Arial Nova Light" panose="020B0304020202020204" pitchFamily="34" charset="0"/>
              </a:rPr>
              <a:t>The overall profile was felt to be </a:t>
            </a:r>
            <a:r>
              <a:rPr lang="en-US" sz="1300" b="1" dirty="0">
                <a:latin typeface="Arial Nova Light" panose="020B0304020202020204" pitchFamily="34" charset="0"/>
              </a:rPr>
              <a:t>more consistent with a mixed non-Alzheimer's process</a:t>
            </a:r>
            <a:r>
              <a:rPr lang="en-US" sz="1300" dirty="0">
                <a:latin typeface="Arial Nova Light" panose="020B0304020202020204" pitchFamily="34" charset="0"/>
              </a:rPr>
              <a:t> than typical Alzheimer's disease. </a:t>
            </a:r>
          </a:p>
          <a:p>
            <a:pPr lvl="1"/>
            <a:endParaRPr lang="en-US" sz="1400" dirty="0">
              <a:latin typeface="Arial Nova Light" panose="020B0304020202020204" pitchFamily="34" charset="0"/>
            </a:endParaRPr>
          </a:p>
          <a:p>
            <a:pPr lvl="1"/>
            <a:r>
              <a:rPr lang="en-US" sz="1400" dirty="0">
                <a:latin typeface="Arial Nova Light" panose="020B0304020202020204" pitchFamily="34" charset="0"/>
              </a:rPr>
              <a:t>Final impression: </a:t>
            </a:r>
            <a:r>
              <a:rPr lang="en-US" sz="1400" b="1" dirty="0">
                <a:latin typeface="Arial Nova Light" panose="020B0304020202020204" pitchFamily="34" charset="0"/>
              </a:rPr>
              <a:t>Moderate major neurocognitive disorder, mixed etiology.</a:t>
            </a:r>
            <a:endParaRPr lang="en-US" dirty="0">
              <a:latin typeface="Arial Nova Light" panose="020B0304020202020204" pitchFamily="34" charset="0"/>
            </a:endParaRPr>
          </a:p>
        </p:txBody>
      </p:sp>
    </p:spTree>
    <p:extLst>
      <p:ext uri="{BB962C8B-B14F-4D97-AF65-F5344CB8AC3E}">
        <p14:creationId xmlns:p14="http://schemas.microsoft.com/office/powerpoint/2010/main" val="4223026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16AB3-B80B-4B40-9B32-32223D6E7EEE}"/>
              </a:ext>
            </a:extLst>
          </p:cNvPr>
          <p:cNvSpPr>
            <a:spLocks noGrp="1"/>
          </p:cNvSpPr>
          <p:nvPr>
            <p:ph type="title"/>
          </p:nvPr>
        </p:nvSpPr>
        <p:spPr/>
        <p:txBody>
          <a:bodyPr/>
          <a:lstStyle/>
          <a:p>
            <a:r>
              <a:rPr lang="en-US" dirty="0"/>
              <a:t>Possible Diagnosis</a:t>
            </a:r>
          </a:p>
        </p:txBody>
      </p:sp>
      <p:sp>
        <p:nvSpPr>
          <p:cNvPr id="6" name="TextBox 5">
            <a:extLst>
              <a:ext uri="{FF2B5EF4-FFF2-40B4-BE49-F238E27FC236}">
                <a16:creationId xmlns:a16="http://schemas.microsoft.com/office/drawing/2014/main" id="{015C5C79-FF17-F101-C5BF-9E56F43656C6}"/>
              </a:ext>
            </a:extLst>
          </p:cNvPr>
          <p:cNvSpPr txBox="1"/>
          <p:nvPr/>
        </p:nvSpPr>
        <p:spPr>
          <a:xfrm>
            <a:off x="322728" y="1153088"/>
            <a:ext cx="8498543" cy="3303661"/>
          </a:xfrm>
          <a:prstGeom prst="rect">
            <a:avLst/>
          </a:prstGeom>
          <a:noFill/>
        </p:spPr>
        <p:txBody>
          <a:bodyPr wrap="square" rtlCol="0">
            <a:spAutoFit/>
          </a:bodyPr>
          <a:lstStyle/>
          <a:p>
            <a:pPr marL="342900" indent="-342900">
              <a:lnSpc>
                <a:spcPct val="114000"/>
              </a:lnSpc>
              <a:spcAft>
                <a:spcPts val="200"/>
              </a:spcAft>
              <a:buFont typeface="+mj-lt"/>
              <a:buAutoNum type="arabicPeriod"/>
            </a:pPr>
            <a:r>
              <a:rPr lang="en-US" sz="1400" b="1" dirty="0">
                <a:latin typeface="Arial Nova Light" panose="020B0304020202020204" pitchFamily="34" charset="0"/>
              </a:rPr>
              <a:t>Alcohol-Related Neurocognitive Disorder</a:t>
            </a:r>
          </a:p>
          <a:p>
            <a:pPr marL="685800" lvl="1" indent="-228600">
              <a:lnSpc>
                <a:spcPct val="114000"/>
              </a:lnSpc>
              <a:spcAft>
                <a:spcPts val="200"/>
              </a:spcAft>
              <a:buFont typeface="Wingdings" panose="05000000000000000000" pitchFamily="2" charset="2"/>
              <a:buChar char="Ø"/>
            </a:pPr>
            <a:r>
              <a:rPr lang="en-US" sz="1200" dirty="0">
                <a:latin typeface="Arial Nova Light" panose="020B0304020202020204" pitchFamily="34" charset="0"/>
              </a:rPr>
              <a:t>Significant alcohol history with progression to cirrhosis, liver cancer, and transplant. </a:t>
            </a:r>
          </a:p>
          <a:p>
            <a:pPr marL="685800" lvl="1" indent="-228600">
              <a:lnSpc>
                <a:spcPct val="114000"/>
              </a:lnSpc>
              <a:spcAft>
                <a:spcPts val="200"/>
              </a:spcAft>
              <a:buFont typeface="Wingdings" panose="05000000000000000000" pitchFamily="2" charset="2"/>
              <a:buChar char="Ø"/>
            </a:pPr>
            <a:r>
              <a:rPr lang="en-US" sz="1200" dirty="0">
                <a:latin typeface="Arial Nova Light" panose="020B0304020202020204" pitchFamily="34" charset="0"/>
              </a:rPr>
              <a:t>Could many of the cognitive and behavioral changes be explained by chronic alcohol-related brain injury?</a:t>
            </a:r>
          </a:p>
          <a:p>
            <a:pPr marL="342900" indent="-342900">
              <a:lnSpc>
                <a:spcPct val="114000"/>
              </a:lnSpc>
              <a:spcAft>
                <a:spcPts val="200"/>
              </a:spcAft>
              <a:buFont typeface="+mj-lt"/>
              <a:buAutoNum type="arabicPeriod"/>
            </a:pPr>
            <a:r>
              <a:rPr lang="en-US" sz="1400" b="1" dirty="0">
                <a:latin typeface="Arial Nova Light" panose="020B0304020202020204" pitchFamily="34" charset="0"/>
              </a:rPr>
              <a:t>Vascular Cognitive Impairment</a:t>
            </a:r>
          </a:p>
          <a:p>
            <a:pPr marL="800100" lvl="1" indent="-342900">
              <a:lnSpc>
                <a:spcPct val="114000"/>
              </a:lnSpc>
              <a:spcAft>
                <a:spcPts val="200"/>
              </a:spcAft>
              <a:buFont typeface="Wingdings" panose="05000000000000000000" pitchFamily="2" charset="2"/>
              <a:buChar char="Ø"/>
            </a:pPr>
            <a:r>
              <a:rPr lang="en-US" sz="1400" dirty="0">
                <a:latin typeface="Arial Nova Light" panose="020B0304020202020204" pitchFamily="34" charset="0"/>
              </a:rPr>
              <a:t>Multiple vascular risk factors and moderate vascular burden on MRI. </a:t>
            </a:r>
          </a:p>
          <a:p>
            <a:pPr marL="800100" lvl="1" indent="-342900">
              <a:lnSpc>
                <a:spcPct val="114000"/>
              </a:lnSpc>
              <a:spcAft>
                <a:spcPts val="200"/>
              </a:spcAft>
              <a:buFont typeface="Wingdings" panose="05000000000000000000" pitchFamily="2" charset="2"/>
              <a:buChar char="Ø"/>
            </a:pPr>
            <a:r>
              <a:rPr lang="en-US" sz="1400" dirty="0">
                <a:latin typeface="Arial Nova Light" panose="020B0304020202020204" pitchFamily="34" charset="0"/>
              </a:rPr>
              <a:t>Could this represent a predominantly vascular process?</a:t>
            </a:r>
          </a:p>
          <a:p>
            <a:pPr marL="342900" indent="-342900">
              <a:lnSpc>
                <a:spcPct val="114000"/>
              </a:lnSpc>
              <a:spcAft>
                <a:spcPts val="200"/>
              </a:spcAft>
              <a:buFont typeface="+mj-lt"/>
              <a:buAutoNum type="arabicPeriod"/>
            </a:pPr>
            <a:r>
              <a:rPr lang="en-US" sz="1400" b="1" dirty="0">
                <a:latin typeface="Arial Nova Light" panose="020B0304020202020204" pitchFamily="34" charset="0"/>
              </a:rPr>
              <a:t>Behavioral Variant Frontotemporal Dementia (</a:t>
            </a:r>
            <a:r>
              <a:rPr lang="en-US" sz="1400" b="1" dirty="0" err="1">
                <a:latin typeface="Arial Nova Light" panose="020B0304020202020204" pitchFamily="34" charset="0"/>
              </a:rPr>
              <a:t>bvFTD</a:t>
            </a:r>
            <a:r>
              <a:rPr lang="en-US" sz="1400" b="1" dirty="0">
                <a:latin typeface="Arial Nova Light" panose="020B0304020202020204" pitchFamily="34" charset="0"/>
              </a:rPr>
              <a:t>)</a:t>
            </a:r>
          </a:p>
          <a:p>
            <a:pPr marL="800100" lvl="1" indent="-342900">
              <a:lnSpc>
                <a:spcPct val="114000"/>
              </a:lnSpc>
              <a:spcAft>
                <a:spcPts val="200"/>
              </a:spcAft>
              <a:buFont typeface="Wingdings" panose="05000000000000000000" pitchFamily="2" charset="2"/>
              <a:buChar char="Ø"/>
            </a:pPr>
            <a:r>
              <a:rPr lang="en-US" sz="1200" dirty="0">
                <a:latin typeface="Arial Nova Light" panose="020B0304020202020204" pitchFamily="34" charset="0"/>
              </a:rPr>
              <a:t>Behavioral symptoms were impossible to ignore poor insight, compulsive acquisition behaviors, hoarding, and impaired judgment.</a:t>
            </a:r>
          </a:p>
          <a:p>
            <a:pPr marL="800100" lvl="1" indent="-342900">
              <a:lnSpc>
                <a:spcPct val="114000"/>
              </a:lnSpc>
              <a:spcAft>
                <a:spcPts val="200"/>
              </a:spcAft>
              <a:buFont typeface="Wingdings" panose="05000000000000000000" pitchFamily="2" charset="2"/>
              <a:buChar char="Ø"/>
            </a:pPr>
            <a:r>
              <a:rPr lang="en-US" sz="1200" dirty="0">
                <a:latin typeface="Arial Nova Light" panose="020B0304020202020204" pitchFamily="34" charset="0"/>
              </a:rPr>
              <a:t>Cognitive profile was much more executive than amnestic.</a:t>
            </a:r>
          </a:p>
          <a:p>
            <a:pPr marL="342900" indent="-342900">
              <a:lnSpc>
                <a:spcPct val="114000"/>
              </a:lnSpc>
              <a:spcAft>
                <a:spcPts val="200"/>
              </a:spcAft>
              <a:buFont typeface="+mj-lt"/>
              <a:buAutoNum type="arabicPeriod"/>
            </a:pPr>
            <a:r>
              <a:rPr lang="en-US" sz="1400" b="1" dirty="0">
                <a:latin typeface="Arial Nova Light" panose="020B0304020202020204" pitchFamily="34" charset="0"/>
              </a:rPr>
              <a:t>Less likely atypical Alzheimer's Disease </a:t>
            </a:r>
          </a:p>
          <a:p>
            <a:pPr marL="800100" lvl="1" indent="-342900">
              <a:lnSpc>
                <a:spcPct val="114000"/>
              </a:lnSpc>
              <a:spcAft>
                <a:spcPts val="200"/>
              </a:spcAft>
              <a:buFont typeface="Wingdings" panose="05000000000000000000" pitchFamily="2" charset="2"/>
              <a:buChar char="Ø"/>
            </a:pPr>
            <a:r>
              <a:rPr lang="en-US" sz="1200" dirty="0">
                <a:latin typeface="Arial Nova Light" panose="020B0304020202020204" pitchFamily="34" charset="0"/>
              </a:rPr>
              <a:t>Elevated pTau217 initially raised concern for AD. </a:t>
            </a:r>
          </a:p>
          <a:p>
            <a:pPr marL="800100" lvl="1" indent="-342900">
              <a:lnSpc>
                <a:spcPct val="114000"/>
              </a:lnSpc>
              <a:spcAft>
                <a:spcPts val="200"/>
              </a:spcAft>
              <a:buFont typeface="Wingdings" panose="05000000000000000000" pitchFamily="2" charset="2"/>
              <a:buChar char="Ø"/>
            </a:pPr>
            <a:r>
              <a:rPr lang="en-US" sz="1200" dirty="0">
                <a:latin typeface="Arial Nova Light" panose="020B0304020202020204" pitchFamily="34" charset="0"/>
              </a:rPr>
              <a:t>However, the negative amyloid PET, normal FDG-PET, and overall clinical picture never felt like a clean fit.</a:t>
            </a:r>
            <a:endParaRPr lang="en-US" dirty="0">
              <a:latin typeface="Arial Nova Light" panose="020B0304020202020204" pitchFamily="34" charset="0"/>
            </a:endParaRPr>
          </a:p>
        </p:txBody>
      </p:sp>
    </p:spTree>
    <p:extLst>
      <p:ext uri="{BB962C8B-B14F-4D97-AF65-F5344CB8AC3E}">
        <p14:creationId xmlns:p14="http://schemas.microsoft.com/office/powerpoint/2010/main" val="687176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5398E-C651-47C8-A97A-B6F875CA28FB}"/>
              </a:ext>
            </a:extLst>
          </p:cNvPr>
          <p:cNvSpPr>
            <a:spLocks noGrp="1"/>
          </p:cNvSpPr>
          <p:nvPr>
            <p:ph type="title"/>
          </p:nvPr>
        </p:nvSpPr>
        <p:spPr/>
        <p:txBody>
          <a:bodyPr/>
          <a:lstStyle/>
          <a:p>
            <a:r>
              <a:rPr lang="en-US" dirty="0"/>
              <a:t>Recommendations</a:t>
            </a:r>
          </a:p>
        </p:txBody>
      </p:sp>
      <p:pic>
        <p:nvPicPr>
          <p:cNvPr id="6" name="Content Placeholder 5">
            <a:extLst>
              <a:ext uri="{FF2B5EF4-FFF2-40B4-BE49-F238E27FC236}">
                <a16:creationId xmlns:a16="http://schemas.microsoft.com/office/drawing/2014/main" id="{117C3142-ED11-5404-D3AD-8DF5D24D1CD1}"/>
              </a:ext>
            </a:extLst>
          </p:cNvPr>
          <p:cNvPicPr>
            <a:picLocks noGrp="1" noChangeAspect="1"/>
          </p:cNvPicPr>
          <p:nvPr>
            <p:ph idx="1"/>
          </p:nvPr>
        </p:nvPicPr>
        <p:blipFill>
          <a:blip r:embed="rId3">
            <a:alphaModFix amt="20000"/>
          </a:blip>
          <a:stretch>
            <a:fillRect/>
          </a:stretch>
        </p:blipFill>
        <p:spPr bwMode="auto">
          <a:xfrm>
            <a:off x="0" y="907199"/>
            <a:ext cx="9144000" cy="42162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B70EDFC-8DAB-728A-A6AE-FA1638CBF93B}"/>
              </a:ext>
            </a:extLst>
          </p:cNvPr>
          <p:cNvSpPr txBox="1"/>
          <p:nvPr/>
        </p:nvSpPr>
        <p:spPr>
          <a:xfrm>
            <a:off x="5176685" y="4852219"/>
            <a:ext cx="3325762" cy="200055"/>
          </a:xfrm>
          <a:prstGeom prst="rect">
            <a:avLst/>
          </a:prstGeom>
          <a:noFill/>
        </p:spPr>
        <p:txBody>
          <a:bodyPr wrap="square" rtlCol="0">
            <a:spAutoFit/>
          </a:bodyPr>
          <a:lstStyle/>
          <a:p>
            <a:r>
              <a:rPr lang="en-US" sz="700" dirty="0">
                <a:solidFill>
                  <a:schemeClr val="bg1">
                    <a:lumMod val="75000"/>
                  </a:schemeClr>
                </a:solidFill>
              </a:rPr>
              <a:t>https://blog.thebristal.com/hubfs/Imported_Blog_Media/lonely-senior-dementia.jpg</a:t>
            </a:r>
          </a:p>
        </p:txBody>
      </p:sp>
      <p:sp>
        <p:nvSpPr>
          <p:cNvPr id="8" name="TextBox 7">
            <a:extLst>
              <a:ext uri="{FF2B5EF4-FFF2-40B4-BE49-F238E27FC236}">
                <a16:creationId xmlns:a16="http://schemas.microsoft.com/office/drawing/2014/main" id="{EF02DFCD-FBF4-F84B-5B4C-A3DDAE264E6B}"/>
              </a:ext>
            </a:extLst>
          </p:cNvPr>
          <p:cNvSpPr txBox="1"/>
          <p:nvPr/>
        </p:nvSpPr>
        <p:spPr>
          <a:xfrm>
            <a:off x="261257" y="1060880"/>
            <a:ext cx="9351469" cy="4166525"/>
          </a:xfrm>
          <a:prstGeom prst="rect">
            <a:avLst/>
          </a:prstGeom>
          <a:noFill/>
        </p:spPr>
        <p:txBody>
          <a:bodyPr wrap="square" rtlCol="0">
            <a:spAutoFit/>
          </a:bodyPr>
          <a:lstStyle/>
          <a:p>
            <a:pPr>
              <a:lnSpc>
                <a:spcPct val="114000"/>
              </a:lnSpc>
              <a:spcAft>
                <a:spcPts val="200"/>
              </a:spcAft>
            </a:pPr>
            <a:r>
              <a:rPr lang="en-US" sz="1400" dirty="0">
                <a:latin typeface="Arial Nova Light" panose="020B0304020202020204" pitchFamily="34" charset="0"/>
              </a:rPr>
              <a:t>🧠 </a:t>
            </a:r>
            <a:r>
              <a:rPr lang="en-US" sz="1400" b="1" dirty="0">
                <a:latin typeface="Arial Nova Light" panose="020B0304020202020204" pitchFamily="34" charset="0"/>
              </a:rPr>
              <a:t>1. Continue Neurologic Follow-Up</a:t>
            </a:r>
            <a:endParaRPr lang="en-US" sz="1400" dirty="0">
              <a:latin typeface="Arial Nova Light" panose="020B0304020202020204" pitchFamily="34" charset="0"/>
            </a:endParaRPr>
          </a:p>
          <a:p>
            <a:pPr marL="742950" lvl="1" indent="-285750">
              <a:lnSpc>
                <a:spcPct val="114000"/>
              </a:lnSpc>
              <a:spcAft>
                <a:spcPts val="200"/>
              </a:spcAft>
              <a:buFont typeface="Arial" panose="020B0604020202020204" pitchFamily="34" charset="0"/>
              <a:buChar char="•"/>
            </a:pPr>
            <a:r>
              <a:rPr lang="en-US" sz="1400" dirty="0">
                <a:latin typeface="Arial Nova Light" panose="020B0304020202020204" pitchFamily="34" charset="0"/>
              </a:rPr>
              <a:t>Ongoing longitudinal follow-up to monitor progression and evolving symptom pattern. </a:t>
            </a:r>
          </a:p>
          <a:p>
            <a:pPr>
              <a:lnSpc>
                <a:spcPct val="114000"/>
              </a:lnSpc>
              <a:spcAft>
                <a:spcPts val="200"/>
              </a:spcAft>
            </a:pPr>
            <a:r>
              <a:rPr lang="en-US" sz="1400" dirty="0">
                <a:latin typeface="Arial Nova Light" panose="020B0304020202020204" pitchFamily="34" charset="0"/>
              </a:rPr>
              <a:t>🚫 </a:t>
            </a:r>
            <a:r>
              <a:rPr lang="en-US" sz="1400" b="1" dirty="0">
                <a:latin typeface="Arial Nova Light" panose="020B0304020202020204" pitchFamily="34" charset="0"/>
              </a:rPr>
              <a:t>2. Maintain Safety-Focused Interventions</a:t>
            </a:r>
            <a:endParaRPr lang="en-US" sz="1400" dirty="0">
              <a:latin typeface="Arial Nova Light" panose="020B0304020202020204" pitchFamily="34" charset="0"/>
            </a:endParaRPr>
          </a:p>
          <a:p>
            <a:pPr marL="742950" lvl="1" indent="-285750">
              <a:lnSpc>
                <a:spcPct val="114000"/>
              </a:lnSpc>
              <a:spcAft>
                <a:spcPts val="200"/>
              </a:spcAft>
              <a:buFont typeface="Arial" panose="020B0604020202020204" pitchFamily="34" charset="0"/>
              <a:buChar char="•"/>
            </a:pPr>
            <a:r>
              <a:rPr lang="en-US" sz="1400" dirty="0">
                <a:latin typeface="Arial Nova Light" panose="020B0304020202020204" pitchFamily="34" charset="0"/>
              </a:rPr>
              <a:t>Driving cessation recommended. </a:t>
            </a:r>
          </a:p>
          <a:p>
            <a:pPr marL="742950" lvl="1" indent="-285750">
              <a:lnSpc>
                <a:spcPct val="114000"/>
              </a:lnSpc>
              <a:spcAft>
                <a:spcPts val="200"/>
              </a:spcAft>
              <a:buFont typeface="Arial" panose="020B0604020202020204" pitchFamily="34" charset="0"/>
              <a:buChar char="•"/>
            </a:pPr>
            <a:r>
              <a:rPr lang="en-US" sz="1400" dirty="0">
                <a:latin typeface="Arial Nova Light" panose="020B0304020202020204" pitchFamily="34" charset="0"/>
              </a:rPr>
              <a:t>Increased supervision for complex decision-making and daily functioning. </a:t>
            </a:r>
          </a:p>
          <a:p>
            <a:pPr>
              <a:lnSpc>
                <a:spcPct val="114000"/>
              </a:lnSpc>
              <a:spcAft>
                <a:spcPts val="200"/>
              </a:spcAft>
            </a:pPr>
            <a:r>
              <a:rPr lang="en-US" sz="1400" dirty="0">
                <a:latin typeface="Arial Nova Light" panose="020B0304020202020204" pitchFamily="34" charset="0"/>
              </a:rPr>
              <a:t>👨‍👩‍👧 </a:t>
            </a:r>
            <a:r>
              <a:rPr lang="en-US" sz="1400" b="1" dirty="0">
                <a:latin typeface="Arial Nova Light" panose="020B0304020202020204" pitchFamily="34" charset="0"/>
              </a:rPr>
              <a:t>3. Continue Caregiver Support</a:t>
            </a:r>
            <a:endParaRPr lang="en-US" sz="1400" dirty="0">
              <a:latin typeface="Arial Nova Light" panose="020B0304020202020204" pitchFamily="34" charset="0"/>
            </a:endParaRPr>
          </a:p>
          <a:p>
            <a:pPr marL="742950" lvl="1" indent="-285750">
              <a:lnSpc>
                <a:spcPct val="114000"/>
              </a:lnSpc>
              <a:spcAft>
                <a:spcPts val="200"/>
              </a:spcAft>
              <a:buFont typeface="Arial" panose="020B0604020202020204" pitchFamily="34" charset="0"/>
              <a:buChar char="•"/>
            </a:pPr>
            <a:r>
              <a:rPr lang="en-US" sz="1400" dirty="0">
                <a:latin typeface="Arial Nova Light" panose="020B0304020202020204" pitchFamily="34" charset="0"/>
              </a:rPr>
              <a:t>Companion care recommended due to impaired judgment and reduced insight. </a:t>
            </a:r>
          </a:p>
          <a:p>
            <a:pPr marL="742950" lvl="1" indent="-285750">
              <a:lnSpc>
                <a:spcPct val="114000"/>
              </a:lnSpc>
              <a:spcAft>
                <a:spcPts val="200"/>
              </a:spcAft>
              <a:buFont typeface="Arial" panose="020B0604020202020204" pitchFamily="34" charset="0"/>
              <a:buChar char="•"/>
            </a:pPr>
            <a:r>
              <a:rPr lang="en-US" sz="1400" dirty="0">
                <a:latin typeface="Arial Nova Light" panose="020B0304020202020204" pitchFamily="34" charset="0"/>
              </a:rPr>
              <a:t>Ongoing family involvement in finances, medications, and safety oversight. </a:t>
            </a:r>
          </a:p>
          <a:p>
            <a:pPr>
              <a:lnSpc>
                <a:spcPct val="114000"/>
              </a:lnSpc>
              <a:spcAft>
                <a:spcPts val="200"/>
              </a:spcAft>
            </a:pPr>
            <a:r>
              <a:rPr lang="en-US" sz="1400" dirty="0">
                <a:latin typeface="Arial Nova Light" panose="020B0304020202020204" pitchFamily="34" charset="0"/>
              </a:rPr>
              <a:t>😴 </a:t>
            </a:r>
            <a:r>
              <a:rPr lang="en-US" sz="1400" b="1" dirty="0">
                <a:latin typeface="Arial Nova Light" panose="020B0304020202020204" pitchFamily="34" charset="0"/>
              </a:rPr>
              <a:t>4. Address Untreated Obstructive Sleep Apnea</a:t>
            </a:r>
            <a:endParaRPr lang="en-US" sz="1400" dirty="0">
              <a:latin typeface="Arial Nova Light" panose="020B0304020202020204" pitchFamily="34" charset="0"/>
            </a:endParaRPr>
          </a:p>
          <a:p>
            <a:pPr marL="742950" lvl="1" indent="-285750">
              <a:lnSpc>
                <a:spcPct val="114000"/>
              </a:lnSpc>
              <a:spcAft>
                <a:spcPts val="200"/>
              </a:spcAft>
              <a:buFont typeface="Arial" panose="020B0604020202020204" pitchFamily="34" charset="0"/>
              <a:buChar char="•"/>
            </a:pPr>
            <a:r>
              <a:rPr lang="en-US" sz="1400" dirty="0">
                <a:latin typeface="Arial Nova Light" panose="020B0304020202020204" pitchFamily="34" charset="0"/>
              </a:rPr>
              <a:t>Referral to Sleep Medicine/Pulmonology. </a:t>
            </a:r>
          </a:p>
          <a:p>
            <a:pPr marL="742950" lvl="1" indent="-285750">
              <a:lnSpc>
                <a:spcPct val="114000"/>
              </a:lnSpc>
              <a:spcAft>
                <a:spcPts val="200"/>
              </a:spcAft>
              <a:buFont typeface="Arial" panose="020B0604020202020204" pitchFamily="34" charset="0"/>
              <a:buChar char="•"/>
            </a:pPr>
            <a:r>
              <a:rPr lang="en-US" sz="1400" dirty="0">
                <a:latin typeface="Arial Nova Light" panose="020B0304020202020204" pitchFamily="34" charset="0"/>
              </a:rPr>
              <a:t>Consider alternative treatment options given longstanding CPAP intolerance (i.e., Inspire device)</a:t>
            </a:r>
          </a:p>
          <a:p>
            <a:pPr>
              <a:lnSpc>
                <a:spcPct val="114000"/>
              </a:lnSpc>
              <a:spcAft>
                <a:spcPts val="200"/>
              </a:spcAft>
            </a:pPr>
            <a:r>
              <a:rPr lang="en-US" sz="1400" dirty="0">
                <a:latin typeface="Arial Nova Light" panose="020B0304020202020204" pitchFamily="34" charset="0"/>
              </a:rPr>
              <a:t>❤️ </a:t>
            </a:r>
            <a:r>
              <a:rPr lang="en-US" sz="1400" b="1" dirty="0">
                <a:latin typeface="Arial Nova Light" panose="020B0304020202020204" pitchFamily="34" charset="0"/>
              </a:rPr>
              <a:t>5. Optimize Modifiable Contributors</a:t>
            </a:r>
            <a:endParaRPr lang="en-US" sz="1400" dirty="0">
              <a:latin typeface="Arial Nova Light" panose="020B0304020202020204" pitchFamily="34" charset="0"/>
            </a:endParaRPr>
          </a:p>
          <a:p>
            <a:pPr marL="742950" lvl="1" indent="-285750">
              <a:lnSpc>
                <a:spcPct val="114000"/>
              </a:lnSpc>
              <a:spcAft>
                <a:spcPts val="200"/>
              </a:spcAft>
              <a:buFont typeface="Arial" panose="020B0604020202020204" pitchFamily="34" charset="0"/>
              <a:buChar char="•"/>
            </a:pPr>
            <a:r>
              <a:rPr lang="en-US" sz="1400" dirty="0">
                <a:latin typeface="Arial Nova Light" panose="020B0304020202020204" pitchFamily="34" charset="0"/>
              </a:rPr>
              <a:t>Continue management of vascular risk factors and overall brain health. </a:t>
            </a:r>
          </a:p>
          <a:p>
            <a:pPr marL="742950" lvl="1" indent="-285750">
              <a:lnSpc>
                <a:spcPct val="114000"/>
              </a:lnSpc>
              <a:spcAft>
                <a:spcPts val="200"/>
              </a:spcAft>
              <a:buFont typeface="Arial" panose="020B0604020202020204" pitchFamily="34" charset="0"/>
              <a:buChar char="•"/>
            </a:pPr>
            <a:r>
              <a:rPr lang="en-US" sz="1400" dirty="0">
                <a:latin typeface="Arial Nova Light" panose="020B0304020202020204" pitchFamily="34" charset="0"/>
              </a:rPr>
              <a:t>Maintain alcohol abstinence. </a:t>
            </a:r>
          </a:p>
          <a:p>
            <a:endParaRPr lang="en-US" dirty="0"/>
          </a:p>
        </p:txBody>
      </p:sp>
    </p:spTree>
    <p:extLst>
      <p:ext uri="{BB962C8B-B14F-4D97-AF65-F5344CB8AC3E}">
        <p14:creationId xmlns:p14="http://schemas.microsoft.com/office/powerpoint/2010/main" val="74768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1612F-9A7E-0BB1-C08A-5623495FF9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5C6B8-0499-61A4-3BD0-CA20ECA6B38B}"/>
              </a:ext>
            </a:extLst>
          </p:cNvPr>
          <p:cNvSpPr>
            <a:spLocks noGrp="1"/>
          </p:cNvSpPr>
          <p:nvPr>
            <p:ph type="ctrTitle"/>
          </p:nvPr>
        </p:nvSpPr>
        <p:spPr>
          <a:xfrm>
            <a:off x="906716" y="2159213"/>
            <a:ext cx="6446905" cy="2620255"/>
          </a:xfrm>
        </p:spPr>
        <p:txBody>
          <a:bodyPr/>
          <a:lstStyle/>
          <a:p>
            <a:pPr algn="ctr"/>
            <a:r>
              <a:rPr lang="en-US" sz="5000" dirty="0">
                <a:solidFill>
                  <a:srgbClr val="7030A0"/>
                </a:solidFill>
                <a:latin typeface="Arial Nova Light" panose="020B0304020202020204" pitchFamily="34" charset="0"/>
              </a:rPr>
              <a:t>THANK YOU</a:t>
            </a:r>
            <a:br>
              <a:rPr lang="en-US" sz="5000" dirty="0">
                <a:solidFill>
                  <a:srgbClr val="7030A0"/>
                </a:solidFill>
                <a:latin typeface="Arial Nova Light" panose="020B0304020202020204" pitchFamily="34" charset="0"/>
              </a:rPr>
            </a:br>
            <a:r>
              <a:rPr lang="en-US" sz="5000" dirty="0">
                <a:solidFill>
                  <a:srgbClr val="7030A0"/>
                </a:solidFill>
                <a:latin typeface="Arial Nova Light" panose="020B0304020202020204" pitchFamily="34" charset="0"/>
              </a:rPr>
              <a:t>&amp;</a:t>
            </a:r>
            <a:br>
              <a:rPr lang="en-US" sz="5000" dirty="0">
                <a:solidFill>
                  <a:srgbClr val="7030A0"/>
                </a:solidFill>
                <a:latin typeface="Arial Nova Light" panose="020B0304020202020204" pitchFamily="34" charset="0"/>
              </a:rPr>
            </a:br>
            <a:r>
              <a:rPr lang="en-US" sz="5000" dirty="0">
                <a:solidFill>
                  <a:srgbClr val="7030A0"/>
                </a:solidFill>
                <a:latin typeface="Arial Nova Light" panose="020B0304020202020204" pitchFamily="34" charset="0"/>
              </a:rPr>
              <a:t>HAPPY FRIDAY!</a:t>
            </a:r>
          </a:p>
        </p:txBody>
      </p:sp>
    </p:spTree>
    <p:extLst>
      <p:ext uri="{BB962C8B-B14F-4D97-AF65-F5344CB8AC3E}">
        <p14:creationId xmlns:p14="http://schemas.microsoft.com/office/powerpoint/2010/main" val="1485542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018FF-79F9-4387-B97E-8E5864C160A4}"/>
              </a:ext>
            </a:extLst>
          </p:cNvPr>
          <p:cNvSpPr>
            <a:spLocks noGrp="1"/>
          </p:cNvSpPr>
          <p:nvPr>
            <p:ph type="title"/>
          </p:nvPr>
        </p:nvSpPr>
        <p:spPr>
          <a:xfrm>
            <a:off x="457200" y="5098"/>
            <a:ext cx="8229600" cy="902101"/>
          </a:xfrm>
        </p:spPr>
        <p:txBody>
          <a:bodyPr/>
          <a:lstStyle/>
          <a:p>
            <a:r>
              <a:rPr lang="en-US" dirty="0"/>
              <a:t>Patient Demographics</a:t>
            </a:r>
          </a:p>
        </p:txBody>
      </p:sp>
      <p:sp>
        <p:nvSpPr>
          <p:cNvPr id="6" name="TextBox 5">
            <a:extLst>
              <a:ext uri="{FF2B5EF4-FFF2-40B4-BE49-F238E27FC236}">
                <a16:creationId xmlns:a16="http://schemas.microsoft.com/office/drawing/2014/main" id="{57B3339D-A94F-0D89-2C14-A4B293F4905A}"/>
              </a:ext>
            </a:extLst>
          </p:cNvPr>
          <p:cNvSpPr txBox="1"/>
          <p:nvPr/>
        </p:nvSpPr>
        <p:spPr>
          <a:xfrm>
            <a:off x="184417" y="1029661"/>
            <a:ext cx="8406333" cy="3888244"/>
          </a:xfrm>
          <a:prstGeom prst="rect">
            <a:avLst/>
          </a:prstGeom>
          <a:noFill/>
        </p:spPr>
        <p:txBody>
          <a:bodyPr wrap="square" rtlCol="0">
            <a:spAutoFit/>
          </a:bodyPr>
          <a:lstStyle/>
          <a:p>
            <a:pPr marL="228600">
              <a:spcBef>
                <a:spcPts val="0"/>
              </a:spcBef>
            </a:pPr>
            <a:r>
              <a:rPr lang="en-US" dirty="0">
                <a:latin typeface="Arial Nova Light" panose="020B0304020202020204" pitchFamily="34" charset="0"/>
                <a:sym typeface="Wingdings" panose="05000000000000000000" pitchFamily="2" charset="2"/>
              </a:rPr>
              <a:t> </a:t>
            </a:r>
            <a:r>
              <a:rPr lang="en-US" dirty="0">
                <a:latin typeface="Arial Nova Light" panose="020B0304020202020204" pitchFamily="34" charset="0"/>
              </a:rPr>
              <a:t>69M with 16 years education</a:t>
            </a:r>
          </a:p>
          <a:p>
            <a:pPr marL="228600">
              <a:spcBef>
                <a:spcPts val="400"/>
              </a:spcBef>
              <a:spcAft>
                <a:spcPts val="400"/>
              </a:spcAft>
            </a:pPr>
            <a:endParaRPr lang="en-US" sz="1600" dirty="0">
              <a:latin typeface="Arial Nova Light" panose="020B0304020202020204" pitchFamily="34" charset="0"/>
            </a:endParaRPr>
          </a:p>
          <a:p>
            <a:pPr marL="228600">
              <a:spcBef>
                <a:spcPts val="400"/>
              </a:spcBef>
              <a:spcAft>
                <a:spcPts val="400"/>
              </a:spcAft>
            </a:pPr>
            <a:r>
              <a:rPr lang="en-US" sz="1600" dirty="0">
                <a:latin typeface="Arial Nova Light" panose="020B0304020202020204" pitchFamily="34" charset="0"/>
              </a:rPr>
              <a:t>Chief Complaint: </a:t>
            </a:r>
          </a:p>
          <a:p>
            <a:pPr marL="1314450" lvl="2" indent="-285750">
              <a:spcBef>
                <a:spcPts val="400"/>
              </a:spcBef>
              <a:spcAft>
                <a:spcPts val="400"/>
              </a:spcAft>
              <a:buFont typeface="Arial" panose="020B0604020202020204" pitchFamily="34" charset="0"/>
              <a:buChar char="•"/>
            </a:pPr>
            <a:r>
              <a:rPr lang="en-US" sz="1600" dirty="0">
                <a:latin typeface="Arial Nova Light" panose="020B0304020202020204" pitchFamily="34" charset="0"/>
              </a:rPr>
              <a:t>Progressive cognitive decline, behavioral changes, impaired judgment, and loss of functional independence.</a:t>
            </a:r>
          </a:p>
          <a:p>
            <a:pPr marL="230188">
              <a:spcBef>
                <a:spcPts val="400"/>
              </a:spcBef>
              <a:spcAft>
                <a:spcPts val="400"/>
              </a:spcAft>
              <a:buNone/>
            </a:pPr>
            <a:r>
              <a:rPr lang="en-US" sz="1600" dirty="0">
                <a:latin typeface="Arial Nova Light" panose="020B0304020202020204" pitchFamily="34" charset="0"/>
              </a:rPr>
              <a:t>History of Present Illness: </a:t>
            </a:r>
          </a:p>
          <a:p>
            <a:pPr marL="1200150" lvl="2" indent="-285750">
              <a:spcBef>
                <a:spcPts val="400"/>
              </a:spcBef>
              <a:spcAft>
                <a:spcPts val="400"/>
              </a:spcAft>
              <a:buFont typeface="Arial" panose="020B0604020202020204" pitchFamily="34" charset="0"/>
              <a:buChar char="•"/>
            </a:pPr>
            <a:r>
              <a:rPr lang="en-US" sz="1400" dirty="0">
                <a:latin typeface="Arial Nova Light" panose="020B0304020202020204" pitchFamily="34" charset="0"/>
              </a:rPr>
              <a:t>Initially referred for evaluation of progressive cognitive and functional decline. </a:t>
            </a:r>
          </a:p>
          <a:p>
            <a:pPr marL="1200150" lvl="2" indent="-285750">
              <a:spcBef>
                <a:spcPts val="400"/>
              </a:spcBef>
              <a:spcAft>
                <a:spcPts val="400"/>
              </a:spcAft>
              <a:buFont typeface="Arial" panose="020B0604020202020204" pitchFamily="34" charset="0"/>
              <a:buChar char="•"/>
            </a:pPr>
            <a:r>
              <a:rPr lang="en-US" sz="1400" dirty="0">
                <a:latin typeface="Arial Nova Light" panose="020B0304020202020204" pitchFamily="34" charset="0"/>
              </a:rPr>
              <a:t>He presented to his initial GMN evaluation accompanied by his daughter, who reported increasing concerns regarding memory, judgment, self-care, and ability to safely live independently. </a:t>
            </a:r>
          </a:p>
          <a:p>
            <a:pPr marL="1200150" lvl="2" indent="-285750">
              <a:spcBef>
                <a:spcPts val="400"/>
              </a:spcBef>
              <a:spcAft>
                <a:spcPts val="400"/>
              </a:spcAft>
              <a:buFont typeface="Arial" panose="020B0604020202020204" pitchFamily="34" charset="0"/>
              <a:buChar char="•"/>
            </a:pPr>
            <a:r>
              <a:rPr lang="en-US" sz="1400" dirty="0">
                <a:latin typeface="Arial Nova Light" panose="020B0304020202020204" pitchFamily="34" charset="0"/>
              </a:rPr>
              <a:t>Despite these concerns, he continued living alone and demonstrated limited insight into his deficits. </a:t>
            </a:r>
          </a:p>
          <a:p>
            <a:endParaRPr lang="en-US" dirty="0"/>
          </a:p>
        </p:txBody>
      </p:sp>
    </p:spTree>
    <p:extLst>
      <p:ext uri="{BB962C8B-B14F-4D97-AF65-F5344CB8AC3E}">
        <p14:creationId xmlns:p14="http://schemas.microsoft.com/office/powerpoint/2010/main" val="28182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158E5-976C-4903-8FE9-A4019AB6F0EC}"/>
              </a:ext>
            </a:extLst>
          </p:cNvPr>
          <p:cNvSpPr>
            <a:spLocks noGrp="1"/>
          </p:cNvSpPr>
          <p:nvPr>
            <p:ph type="title"/>
          </p:nvPr>
        </p:nvSpPr>
        <p:spPr/>
        <p:txBody>
          <a:bodyPr/>
          <a:lstStyle/>
          <a:p>
            <a:r>
              <a:rPr lang="en-US" dirty="0"/>
              <a:t>Medical History</a:t>
            </a:r>
          </a:p>
        </p:txBody>
      </p:sp>
      <p:sp>
        <p:nvSpPr>
          <p:cNvPr id="7" name="TextBox 6">
            <a:extLst>
              <a:ext uri="{FF2B5EF4-FFF2-40B4-BE49-F238E27FC236}">
                <a16:creationId xmlns:a16="http://schemas.microsoft.com/office/drawing/2014/main" id="{80149DD1-2EA4-6485-7DE4-2610F2F6D448}"/>
              </a:ext>
            </a:extLst>
          </p:cNvPr>
          <p:cNvSpPr txBox="1"/>
          <p:nvPr/>
        </p:nvSpPr>
        <p:spPr>
          <a:xfrm>
            <a:off x="457200" y="1367299"/>
            <a:ext cx="7799754" cy="2985946"/>
          </a:xfrm>
          <a:prstGeom prst="rect">
            <a:avLst/>
          </a:prstGeom>
          <a:noFill/>
        </p:spPr>
        <p:txBody>
          <a:bodyPr wrap="square" numCol="2" rtlCol="0">
            <a:spAutoFit/>
          </a:bodyPr>
          <a:lstStyle/>
          <a:p>
            <a:pPr>
              <a:lnSpc>
                <a:spcPct val="120000"/>
              </a:lnSpc>
            </a:pPr>
            <a:r>
              <a:rPr lang="en-US" sz="1600" b="1" dirty="0">
                <a:latin typeface="Arial Nova Light" panose="020B0304020202020204" pitchFamily="34" charset="0"/>
              </a:rPr>
              <a:t>Medical History and Current Medications</a:t>
            </a:r>
            <a:endParaRPr lang="en-US" sz="1600" dirty="0">
              <a:latin typeface="Arial Nova Light" panose="020B0304020202020204" pitchFamily="34" charset="0"/>
            </a:endParaRPr>
          </a:p>
          <a:p>
            <a:pPr marL="742950" lvl="1" indent="-285750">
              <a:lnSpc>
                <a:spcPct val="120000"/>
              </a:lnSpc>
              <a:buFont typeface="Arial" panose="020B0604020202020204" pitchFamily="34" charset="0"/>
              <a:buChar char="•"/>
            </a:pPr>
            <a:r>
              <a:rPr lang="en-US" sz="1400" dirty="0">
                <a:latin typeface="Arial Nova Light" panose="020B0304020202020204" pitchFamily="34" charset="0"/>
              </a:rPr>
              <a:t>Liver cirrhosis (2015) secondary to chronic alcohol use disorder after death of adult son (2008)</a:t>
            </a:r>
          </a:p>
          <a:p>
            <a:pPr marL="742950" lvl="1" indent="-285750">
              <a:lnSpc>
                <a:spcPct val="120000"/>
              </a:lnSpc>
              <a:buFont typeface="Arial" panose="020B0604020202020204" pitchFamily="34" charset="0"/>
              <a:buChar char="•"/>
            </a:pPr>
            <a:r>
              <a:rPr lang="en-US" sz="1400" dirty="0">
                <a:latin typeface="Arial Nova Light" panose="020B0304020202020204" pitchFamily="34" charset="0"/>
              </a:rPr>
              <a:t>Hepatocellular carcinoma</a:t>
            </a:r>
          </a:p>
          <a:p>
            <a:pPr marL="742950" lvl="1" indent="-285750">
              <a:lnSpc>
                <a:spcPct val="120000"/>
              </a:lnSpc>
              <a:buFont typeface="Arial" panose="020B0604020202020204" pitchFamily="34" charset="0"/>
              <a:buChar char="•"/>
            </a:pPr>
            <a:r>
              <a:rPr lang="en-US" sz="1400" dirty="0">
                <a:latin typeface="Arial Nova Light" panose="020B0304020202020204" pitchFamily="34" charset="0"/>
              </a:rPr>
              <a:t>Liver transplant (2022) </a:t>
            </a:r>
          </a:p>
          <a:p>
            <a:pPr marL="742950" lvl="1" indent="-285750">
              <a:lnSpc>
                <a:spcPct val="120000"/>
              </a:lnSpc>
              <a:buFont typeface="Arial" panose="020B0604020202020204" pitchFamily="34" charset="0"/>
              <a:buChar char="•"/>
            </a:pPr>
            <a:r>
              <a:rPr lang="en-US" sz="1400" dirty="0">
                <a:latin typeface="Arial Nova Light" panose="020B0304020202020204" pitchFamily="34" charset="0"/>
              </a:rPr>
              <a:t>Type 2 diabetes mellitus (</a:t>
            </a:r>
            <a:r>
              <a:rPr lang="en-US" sz="1400" i="1" dirty="0">
                <a:latin typeface="Arial Nova Light" panose="020B0304020202020204" pitchFamily="34" charset="0"/>
              </a:rPr>
              <a:t>Sitagliptin</a:t>
            </a:r>
            <a:r>
              <a:rPr lang="en-US" sz="1400" dirty="0">
                <a:latin typeface="Arial Nova Light" panose="020B0304020202020204" pitchFamily="34" charset="0"/>
              </a:rPr>
              <a:t>) </a:t>
            </a:r>
          </a:p>
          <a:p>
            <a:pPr marL="742950" lvl="1" indent="-285750">
              <a:lnSpc>
                <a:spcPct val="120000"/>
              </a:lnSpc>
              <a:buFont typeface="Arial" panose="020B0604020202020204" pitchFamily="34" charset="0"/>
              <a:buChar char="•"/>
            </a:pPr>
            <a:r>
              <a:rPr lang="en-US" sz="1400" dirty="0">
                <a:latin typeface="Arial Nova Light" panose="020B0304020202020204" pitchFamily="34" charset="0"/>
              </a:rPr>
              <a:t>Hypertension </a:t>
            </a:r>
            <a:r>
              <a:rPr lang="en-US" sz="1400" i="1" dirty="0">
                <a:latin typeface="Arial Nova Light" panose="020B0304020202020204" pitchFamily="34" charset="0"/>
              </a:rPr>
              <a:t>(Metoprolol)</a:t>
            </a:r>
            <a:r>
              <a:rPr lang="en-US" sz="1400" dirty="0">
                <a:latin typeface="Arial Nova Light" panose="020B0304020202020204" pitchFamily="34" charset="0"/>
              </a:rPr>
              <a:t> </a:t>
            </a:r>
          </a:p>
          <a:p>
            <a:pPr marL="742950" lvl="1" indent="-285750">
              <a:lnSpc>
                <a:spcPct val="120000"/>
              </a:lnSpc>
              <a:buFont typeface="Arial" panose="020B0604020202020204" pitchFamily="34" charset="0"/>
              <a:buChar char="•"/>
            </a:pPr>
            <a:r>
              <a:rPr lang="en-US" sz="1400" dirty="0">
                <a:latin typeface="Arial Nova Light" panose="020B0304020202020204" pitchFamily="34" charset="0"/>
              </a:rPr>
              <a:t>Peripheral neuropathy </a:t>
            </a:r>
            <a:r>
              <a:rPr lang="en-US" sz="1400" i="1" dirty="0">
                <a:latin typeface="Arial Nova Light" panose="020B0304020202020204" pitchFamily="34" charset="0"/>
              </a:rPr>
              <a:t>(Gabapentin) </a:t>
            </a:r>
          </a:p>
          <a:p>
            <a:pPr marL="742950" lvl="1" indent="-285750">
              <a:lnSpc>
                <a:spcPct val="120000"/>
              </a:lnSpc>
              <a:buFont typeface="Arial" panose="020B0604020202020204" pitchFamily="34" charset="0"/>
              <a:buChar char="•"/>
            </a:pPr>
            <a:r>
              <a:rPr lang="en-US" sz="1400" dirty="0">
                <a:latin typeface="Arial Nova Light" panose="020B0304020202020204" pitchFamily="34" charset="0"/>
              </a:rPr>
              <a:t>Depression </a:t>
            </a:r>
            <a:r>
              <a:rPr lang="en-US" sz="1400" i="1" dirty="0">
                <a:latin typeface="Arial Nova Light" panose="020B0304020202020204" pitchFamily="34" charset="0"/>
              </a:rPr>
              <a:t>(Escitalopram) </a:t>
            </a:r>
          </a:p>
          <a:p>
            <a:pPr marL="742950" lvl="1" indent="-285750">
              <a:lnSpc>
                <a:spcPct val="120000"/>
              </a:lnSpc>
              <a:buFont typeface="Arial" panose="020B0604020202020204" pitchFamily="34" charset="0"/>
              <a:buChar char="•"/>
            </a:pPr>
            <a:endParaRPr lang="en-US" sz="1400" dirty="0">
              <a:latin typeface="Arial Nova Light" panose="020B0304020202020204" pitchFamily="34" charset="0"/>
            </a:endParaRPr>
          </a:p>
          <a:p>
            <a:pPr marL="742950" lvl="1" indent="-285750">
              <a:lnSpc>
                <a:spcPct val="120000"/>
              </a:lnSpc>
              <a:buFont typeface="Arial" panose="020B0604020202020204" pitchFamily="34" charset="0"/>
              <a:buChar char="•"/>
            </a:pPr>
            <a:endParaRPr lang="en-US" sz="1400" dirty="0">
              <a:latin typeface="Arial Nova Light" panose="020B0304020202020204" pitchFamily="34" charset="0"/>
            </a:endParaRPr>
          </a:p>
          <a:p>
            <a:pPr marL="742950" lvl="1" indent="-285750">
              <a:lnSpc>
                <a:spcPct val="120000"/>
              </a:lnSpc>
              <a:buFont typeface="Arial" panose="020B0604020202020204" pitchFamily="34" charset="0"/>
              <a:buChar char="•"/>
            </a:pPr>
            <a:endParaRPr lang="en-US" sz="1400" dirty="0">
              <a:latin typeface="Arial Nova Light" panose="020B0304020202020204" pitchFamily="34" charset="0"/>
            </a:endParaRPr>
          </a:p>
          <a:p>
            <a:pPr marL="742950" lvl="1" indent="-285750">
              <a:lnSpc>
                <a:spcPct val="120000"/>
              </a:lnSpc>
              <a:buFont typeface="Arial" panose="020B0604020202020204" pitchFamily="34" charset="0"/>
              <a:buChar char="•"/>
            </a:pPr>
            <a:r>
              <a:rPr lang="en-US" sz="1400" dirty="0">
                <a:latin typeface="Arial Nova Light" panose="020B0304020202020204" pitchFamily="34" charset="0"/>
              </a:rPr>
              <a:t>Overactive bladder </a:t>
            </a:r>
            <a:r>
              <a:rPr lang="en-US" sz="1400" i="1" dirty="0">
                <a:latin typeface="Arial Nova Light" panose="020B0304020202020204" pitchFamily="34" charset="0"/>
              </a:rPr>
              <a:t>(Oxybutynin)</a:t>
            </a:r>
            <a:r>
              <a:rPr lang="en-US" sz="1400" dirty="0">
                <a:latin typeface="Arial Nova Light" panose="020B0304020202020204" pitchFamily="34" charset="0"/>
              </a:rPr>
              <a:t> </a:t>
            </a:r>
          </a:p>
          <a:p>
            <a:pPr marL="742950" lvl="1" indent="-285750">
              <a:lnSpc>
                <a:spcPct val="120000"/>
              </a:lnSpc>
              <a:buFont typeface="Arial" panose="020B0604020202020204" pitchFamily="34" charset="0"/>
              <a:buChar char="•"/>
            </a:pPr>
            <a:r>
              <a:rPr lang="en-US" sz="1400" dirty="0">
                <a:latin typeface="Arial Nova Light" panose="020B0304020202020204" pitchFamily="34" charset="0"/>
              </a:rPr>
              <a:t>Obstructive sleep apnea with longstanding CPAP non-compliance </a:t>
            </a:r>
          </a:p>
          <a:p>
            <a:pPr marL="742950" lvl="1" indent="-285750">
              <a:lnSpc>
                <a:spcPct val="120000"/>
              </a:lnSpc>
              <a:buFont typeface="Arial" panose="020B0604020202020204" pitchFamily="34" charset="0"/>
              <a:buChar char="•"/>
            </a:pPr>
            <a:r>
              <a:rPr lang="en-US" sz="1400" dirty="0">
                <a:latin typeface="Arial Nova Light" panose="020B0304020202020204" pitchFamily="34" charset="0"/>
              </a:rPr>
              <a:t>Remote history of traumatic brain injury (recurring concussions with football) </a:t>
            </a:r>
          </a:p>
          <a:p>
            <a:pPr marL="742950" lvl="1" indent="-285750">
              <a:lnSpc>
                <a:spcPct val="120000"/>
              </a:lnSpc>
              <a:buFont typeface="Arial" panose="020B0604020202020204" pitchFamily="34" charset="0"/>
              <a:buChar char="•"/>
            </a:pPr>
            <a:r>
              <a:rPr lang="en-US" sz="1400" dirty="0">
                <a:latin typeface="Arial Nova Light" panose="020B0304020202020204" pitchFamily="34" charset="0"/>
              </a:rPr>
              <a:t>Atrial fibrillation and vascular risk factors noted during workup </a:t>
            </a:r>
          </a:p>
          <a:p>
            <a:endParaRPr lang="en-US" dirty="0"/>
          </a:p>
        </p:txBody>
      </p:sp>
    </p:spTree>
    <p:extLst>
      <p:ext uri="{BB962C8B-B14F-4D97-AF65-F5344CB8AC3E}">
        <p14:creationId xmlns:p14="http://schemas.microsoft.com/office/powerpoint/2010/main" val="9745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330D5-AD32-416E-A59B-34DAB61A2138}"/>
              </a:ext>
            </a:extLst>
          </p:cNvPr>
          <p:cNvSpPr>
            <a:spLocks noGrp="1"/>
          </p:cNvSpPr>
          <p:nvPr>
            <p:ph type="title"/>
          </p:nvPr>
        </p:nvSpPr>
        <p:spPr/>
        <p:txBody>
          <a:bodyPr/>
          <a:lstStyle/>
          <a:p>
            <a:r>
              <a:rPr lang="en-US" dirty="0"/>
              <a:t>Additional History</a:t>
            </a:r>
          </a:p>
        </p:txBody>
      </p:sp>
      <p:sp>
        <p:nvSpPr>
          <p:cNvPr id="6" name="TextBox 5">
            <a:extLst>
              <a:ext uri="{FF2B5EF4-FFF2-40B4-BE49-F238E27FC236}">
                <a16:creationId xmlns:a16="http://schemas.microsoft.com/office/drawing/2014/main" id="{A03E6695-FA7F-4371-D355-B608F459AF5A}"/>
              </a:ext>
            </a:extLst>
          </p:cNvPr>
          <p:cNvSpPr txBox="1"/>
          <p:nvPr/>
        </p:nvSpPr>
        <p:spPr>
          <a:xfrm>
            <a:off x="297756" y="1012608"/>
            <a:ext cx="8548487" cy="4071884"/>
          </a:xfrm>
          <a:prstGeom prst="rect">
            <a:avLst/>
          </a:prstGeom>
          <a:noFill/>
        </p:spPr>
        <p:txBody>
          <a:bodyPr wrap="square" rtlCol="0">
            <a:spAutoFit/>
          </a:bodyPr>
          <a:lstStyle/>
          <a:p>
            <a:pPr>
              <a:lnSpc>
                <a:spcPct val="120000"/>
              </a:lnSpc>
              <a:spcAft>
                <a:spcPts val="200"/>
              </a:spcAft>
            </a:pPr>
            <a:r>
              <a:rPr lang="en-US" sz="1600" b="1" dirty="0">
                <a:latin typeface="Arial Nova Light" panose="020B0304020202020204" pitchFamily="34" charset="0"/>
              </a:rPr>
              <a:t>Family History: </a:t>
            </a:r>
          </a:p>
          <a:p>
            <a:pPr marL="285750" indent="-285750">
              <a:lnSpc>
                <a:spcPct val="120000"/>
              </a:lnSpc>
              <a:spcAft>
                <a:spcPts val="200"/>
              </a:spcAft>
              <a:buFont typeface="Arial" panose="020B0604020202020204" pitchFamily="34" charset="0"/>
              <a:buChar char="•"/>
            </a:pPr>
            <a:r>
              <a:rPr lang="en-US" sz="1400" dirty="0">
                <a:latin typeface="Arial Nova Light" panose="020B0304020202020204" pitchFamily="34" charset="0"/>
              </a:rPr>
              <a:t>Unknown. Patient was adopted and family history of dementia could not be determined.</a:t>
            </a:r>
          </a:p>
          <a:p>
            <a:pPr>
              <a:lnSpc>
                <a:spcPct val="120000"/>
              </a:lnSpc>
              <a:spcAft>
                <a:spcPts val="200"/>
              </a:spcAft>
            </a:pPr>
            <a:r>
              <a:rPr lang="en-US" sz="1600" b="1" dirty="0">
                <a:latin typeface="Arial Nova Light" panose="020B0304020202020204" pitchFamily="34" charset="0"/>
              </a:rPr>
              <a:t>Social History: </a:t>
            </a:r>
          </a:p>
          <a:p>
            <a:pPr marL="285750" indent="-285750">
              <a:lnSpc>
                <a:spcPct val="120000"/>
              </a:lnSpc>
              <a:spcAft>
                <a:spcPts val="200"/>
              </a:spcAft>
              <a:buFont typeface="Arial" panose="020B0604020202020204" pitchFamily="34" charset="0"/>
              <a:buChar char="•"/>
            </a:pPr>
            <a:r>
              <a:rPr lang="en-US" sz="1400" dirty="0">
                <a:latin typeface="Arial Nova Light" panose="020B0304020202020204" pitchFamily="34" charset="0"/>
              </a:rPr>
              <a:t>Lifelong heavy alcohol use. Following the death of his son in 2008, alcohol consumption escalated significantly, ultimately resulting in cirrhosis, liver cancer, and liver transplantation in 2022. </a:t>
            </a:r>
          </a:p>
          <a:p>
            <a:pPr marL="285750" indent="-285750">
              <a:lnSpc>
                <a:spcPct val="120000"/>
              </a:lnSpc>
              <a:spcAft>
                <a:spcPts val="200"/>
              </a:spcAft>
              <a:buFont typeface="Arial" panose="020B0604020202020204" pitchFamily="34" charset="0"/>
              <a:buChar char="•"/>
            </a:pPr>
            <a:r>
              <a:rPr lang="en-US" sz="1400" dirty="0">
                <a:latin typeface="Arial Nova Light" panose="020B0304020202020204" pitchFamily="34" charset="0"/>
              </a:rPr>
              <a:t>Lived independently for many years but recently developed significant hoarding behaviors and self-neglect. Home conditions deteriorated substantially, including: accumulation of garbage, animal waste, spoiled food, and unsafe living conditions. </a:t>
            </a:r>
          </a:p>
          <a:p>
            <a:pPr marL="285750" indent="-285750">
              <a:lnSpc>
                <a:spcPct val="120000"/>
              </a:lnSpc>
              <a:spcAft>
                <a:spcPts val="200"/>
              </a:spcAft>
              <a:buFont typeface="Arial" panose="020B0604020202020204" pitchFamily="34" charset="0"/>
              <a:buChar char="•"/>
            </a:pPr>
            <a:r>
              <a:rPr lang="en-US" sz="1400" dirty="0">
                <a:latin typeface="Arial Nova Light" panose="020B0304020202020204" pitchFamily="34" charset="0"/>
              </a:rPr>
              <a:t>Family reported increasing concerns regarding judgment (impulsive spending), hygiene (days-weeks without showering), medication adherence, and safety (initial guess ~100 guns in home, ~300 guns found)</a:t>
            </a:r>
            <a:endParaRPr lang="en-US" sz="1600" dirty="0">
              <a:latin typeface="Arial Nova Light" panose="020B0304020202020204" pitchFamily="34" charset="0"/>
            </a:endParaRPr>
          </a:p>
          <a:p>
            <a:pPr>
              <a:lnSpc>
                <a:spcPct val="120000"/>
              </a:lnSpc>
              <a:spcAft>
                <a:spcPts val="200"/>
              </a:spcAft>
            </a:pPr>
            <a:r>
              <a:rPr lang="en-US" sz="1600" b="1" dirty="0">
                <a:latin typeface="Arial Nova Light" panose="020B0304020202020204" pitchFamily="34" charset="0"/>
              </a:rPr>
              <a:t>Surgical History: </a:t>
            </a:r>
          </a:p>
          <a:p>
            <a:pPr marL="285750" indent="-285750">
              <a:lnSpc>
                <a:spcPct val="120000"/>
              </a:lnSpc>
              <a:spcAft>
                <a:spcPts val="200"/>
              </a:spcAft>
              <a:buFont typeface="Arial" panose="020B0604020202020204" pitchFamily="34" charset="0"/>
              <a:buChar char="•"/>
            </a:pPr>
            <a:r>
              <a:rPr lang="en-US" sz="1400" dirty="0">
                <a:latin typeface="Arial Nova Light" panose="020B0304020202020204" pitchFamily="34" charset="0"/>
              </a:rPr>
              <a:t>Liver transplantation (2022) </a:t>
            </a:r>
          </a:p>
          <a:p>
            <a:pPr marL="285750" indent="-285750">
              <a:lnSpc>
                <a:spcPct val="120000"/>
              </a:lnSpc>
              <a:spcAft>
                <a:spcPts val="200"/>
              </a:spcAft>
              <a:buFont typeface="Arial" panose="020B0604020202020204" pitchFamily="34" charset="0"/>
              <a:buChar char="•"/>
            </a:pPr>
            <a:r>
              <a:rPr lang="en-US" sz="1400" dirty="0">
                <a:latin typeface="Arial Nova Light" panose="020B0304020202020204" pitchFamily="34" charset="0"/>
              </a:rPr>
              <a:t>Uvulectomy for obstructive sleep apnea (1990s) </a:t>
            </a:r>
          </a:p>
          <a:p>
            <a:endParaRPr lang="en-US" dirty="0"/>
          </a:p>
        </p:txBody>
      </p:sp>
    </p:spTree>
    <p:extLst>
      <p:ext uri="{BB962C8B-B14F-4D97-AF65-F5344CB8AC3E}">
        <p14:creationId xmlns:p14="http://schemas.microsoft.com/office/powerpoint/2010/main" val="2532177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A0006864-67B9-2561-3594-FF9D73EADBFB}"/>
              </a:ext>
            </a:extLst>
          </p:cNvPr>
          <p:cNvGraphicFramePr>
            <a:graphicFrameLocks noChangeAspect="1"/>
          </p:cNvGraphicFramePr>
          <p:nvPr>
            <p:extLst>
              <p:ext uri="{D42A27DB-BD31-4B8C-83A1-F6EECF244321}">
                <p14:modId xmlns:p14="http://schemas.microsoft.com/office/powerpoint/2010/main" val="558602726"/>
              </p:ext>
            </p:extLst>
          </p:nvPr>
        </p:nvGraphicFramePr>
        <p:xfrm>
          <a:off x="6422069" y="1279597"/>
          <a:ext cx="2514406" cy="2960512"/>
        </p:xfrm>
        <a:graphic>
          <a:graphicData uri="http://schemas.openxmlformats.org/presentationml/2006/ole">
            <mc:AlternateContent xmlns:mc="http://schemas.openxmlformats.org/markup-compatibility/2006">
              <mc:Choice xmlns:v="urn:schemas-microsoft-com:vml" Requires="v">
                <p:oleObj name="Acrobat Document" r:id="rId2" imgW="5829287" imgH="7543800" progId="Acrobat.Document.DC">
                  <p:embed/>
                </p:oleObj>
              </mc:Choice>
              <mc:Fallback>
                <p:oleObj name="Acrobat Document" r:id="rId2" imgW="5829287" imgH="7543800" progId="Acrobat.Document.DC">
                  <p:embed/>
                  <p:pic>
                    <p:nvPicPr>
                      <p:cNvPr id="0" name=""/>
                      <p:cNvPicPr/>
                      <p:nvPr/>
                    </p:nvPicPr>
                    <p:blipFill>
                      <a:blip r:embed="rId3"/>
                      <a:stretch>
                        <a:fillRect/>
                      </a:stretch>
                    </p:blipFill>
                    <p:spPr>
                      <a:xfrm>
                        <a:off x="6422069" y="1279597"/>
                        <a:ext cx="2514406" cy="296051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F586C3F-AD0B-E591-D7C8-B11A596C3276}"/>
              </a:ext>
            </a:extLst>
          </p:cNvPr>
          <p:cNvGraphicFramePr>
            <a:graphicFrameLocks noChangeAspect="1"/>
          </p:cNvGraphicFramePr>
          <p:nvPr>
            <p:extLst>
              <p:ext uri="{D42A27DB-BD31-4B8C-83A1-F6EECF244321}">
                <p14:modId xmlns:p14="http://schemas.microsoft.com/office/powerpoint/2010/main" val="53987658"/>
              </p:ext>
            </p:extLst>
          </p:nvPr>
        </p:nvGraphicFramePr>
        <p:xfrm>
          <a:off x="4662662" y="1335363"/>
          <a:ext cx="2106972" cy="3277145"/>
        </p:xfrm>
        <a:graphic>
          <a:graphicData uri="http://schemas.openxmlformats.org/presentationml/2006/ole">
            <mc:AlternateContent xmlns:mc="http://schemas.openxmlformats.org/markup-compatibility/2006">
              <mc:Choice xmlns:v="urn:schemas-microsoft-com:vml" Requires="v">
                <p:oleObj name="Acrobat Document" r:id="rId4" imgW="5829287" imgH="7543800" progId="Acrobat.Document.DC">
                  <p:embed/>
                </p:oleObj>
              </mc:Choice>
              <mc:Fallback>
                <p:oleObj name="Acrobat Document" r:id="rId4" imgW="5829287" imgH="7543800" progId="Acrobat.Document.DC">
                  <p:embed/>
                  <p:pic>
                    <p:nvPicPr>
                      <p:cNvPr id="0" name=""/>
                      <p:cNvPicPr/>
                      <p:nvPr/>
                    </p:nvPicPr>
                    <p:blipFill>
                      <a:blip r:embed="rId5"/>
                      <a:stretch>
                        <a:fillRect/>
                      </a:stretch>
                    </p:blipFill>
                    <p:spPr>
                      <a:xfrm>
                        <a:off x="4662662" y="1335363"/>
                        <a:ext cx="2106972" cy="3277145"/>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F095B97-DEC8-48CA-B4BF-C867017FC316}"/>
              </a:ext>
            </a:extLst>
          </p:cNvPr>
          <p:cNvSpPr>
            <a:spLocks noGrp="1"/>
          </p:cNvSpPr>
          <p:nvPr>
            <p:ph type="title"/>
          </p:nvPr>
        </p:nvSpPr>
        <p:spPr/>
        <p:txBody>
          <a:bodyPr>
            <a:normAutofit/>
          </a:bodyPr>
          <a:lstStyle/>
          <a:p>
            <a:r>
              <a:rPr lang="en-US" dirty="0"/>
              <a:t>Neuropsych Testing Results </a:t>
            </a:r>
            <a:br>
              <a:rPr lang="en-US" dirty="0"/>
            </a:br>
            <a:r>
              <a:rPr lang="en-US" sz="1800" dirty="0"/>
              <a:t>MoCA, REY-O Copy, Immediate, Delayed Recall</a:t>
            </a:r>
            <a:endParaRPr lang="en-US" dirty="0"/>
          </a:p>
        </p:txBody>
      </p:sp>
      <p:graphicFrame>
        <p:nvGraphicFramePr>
          <p:cNvPr id="4" name="Object 3">
            <a:extLst>
              <a:ext uri="{FF2B5EF4-FFF2-40B4-BE49-F238E27FC236}">
                <a16:creationId xmlns:a16="http://schemas.microsoft.com/office/drawing/2014/main" id="{6BEC2802-7D75-9B87-D55D-5A78A638267D}"/>
              </a:ext>
            </a:extLst>
          </p:cNvPr>
          <p:cNvGraphicFramePr>
            <a:graphicFrameLocks noChangeAspect="1"/>
          </p:cNvGraphicFramePr>
          <p:nvPr>
            <p:extLst>
              <p:ext uri="{D42A27DB-BD31-4B8C-83A1-F6EECF244321}">
                <p14:modId xmlns:p14="http://schemas.microsoft.com/office/powerpoint/2010/main" val="421979402"/>
              </p:ext>
            </p:extLst>
          </p:nvPr>
        </p:nvGraphicFramePr>
        <p:xfrm>
          <a:off x="99006" y="1265549"/>
          <a:ext cx="2309165" cy="2988606"/>
        </p:xfrm>
        <a:graphic>
          <a:graphicData uri="http://schemas.openxmlformats.org/presentationml/2006/ole">
            <mc:AlternateContent xmlns:mc="http://schemas.openxmlformats.org/markup-compatibility/2006">
              <mc:Choice xmlns:v="urn:schemas-microsoft-com:vml" Requires="v">
                <p:oleObj name="Acrobat Document" r:id="rId6" imgW="5829287" imgH="7543800" progId="Acrobat.Document.DC">
                  <p:embed/>
                </p:oleObj>
              </mc:Choice>
              <mc:Fallback>
                <p:oleObj name="Acrobat Document" r:id="rId6" imgW="5829287" imgH="7543800" progId="Acrobat.Document.DC">
                  <p:embed/>
                  <p:pic>
                    <p:nvPicPr>
                      <p:cNvPr id="0" name=""/>
                      <p:cNvPicPr/>
                      <p:nvPr/>
                    </p:nvPicPr>
                    <p:blipFill>
                      <a:blip r:embed="rId7"/>
                      <a:stretch>
                        <a:fillRect/>
                      </a:stretch>
                    </p:blipFill>
                    <p:spPr>
                      <a:xfrm>
                        <a:off x="99006" y="1265549"/>
                        <a:ext cx="2309165" cy="2988606"/>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4996793C-9403-E7D7-7C0D-84D2C31EF7EA}"/>
              </a:ext>
            </a:extLst>
          </p:cNvPr>
          <p:cNvGraphicFramePr>
            <a:graphicFrameLocks noChangeAspect="1"/>
          </p:cNvGraphicFramePr>
          <p:nvPr>
            <p:extLst>
              <p:ext uri="{D42A27DB-BD31-4B8C-83A1-F6EECF244321}">
                <p14:modId xmlns:p14="http://schemas.microsoft.com/office/powerpoint/2010/main" val="1010580688"/>
              </p:ext>
            </p:extLst>
          </p:nvPr>
        </p:nvGraphicFramePr>
        <p:xfrm>
          <a:off x="2408171" y="1029524"/>
          <a:ext cx="2673898" cy="3460657"/>
        </p:xfrm>
        <a:graphic>
          <a:graphicData uri="http://schemas.openxmlformats.org/presentationml/2006/ole">
            <mc:AlternateContent xmlns:mc="http://schemas.openxmlformats.org/markup-compatibility/2006">
              <mc:Choice xmlns:v="urn:schemas-microsoft-com:vml" Requires="v">
                <p:oleObj name="Acrobat Document" r:id="rId8" imgW="5829287" imgH="7543800" progId="Acrobat.Document.DC">
                  <p:embed/>
                </p:oleObj>
              </mc:Choice>
              <mc:Fallback>
                <p:oleObj name="Acrobat Document" r:id="rId8" imgW="5829287" imgH="7543800" progId="Acrobat.Document.DC">
                  <p:embed/>
                  <p:pic>
                    <p:nvPicPr>
                      <p:cNvPr id="0" name=""/>
                      <p:cNvPicPr/>
                      <p:nvPr/>
                    </p:nvPicPr>
                    <p:blipFill>
                      <a:blip r:embed="rId9"/>
                      <a:stretch>
                        <a:fillRect/>
                      </a:stretch>
                    </p:blipFill>
                    <p:spPr>
                      <a:xfrm>
                        <a:off x="2408171" y="1029524"/>
                        <a:ext cx="2673898" cy="3460657"/>
                      </a:xfrm>
                      <a:prstGeom prst="rect">
                        <a:avLst/>
                      </a:prstGeom>
                    </p:spPr>
                  </p:pic>
                </p:oleObj>
              </mc:Fallback>
            </mc:AlternateContent>
          </a:graphicData>
        </a:graphic>
      </p:graphicFrame>
    </p:spTree>
    <p:extLst>
      <p:ext uri="{BB962C8B-B14F-4D97-AF65-F5344CB8AC3E}">
        <p14:creationId xmlns:p14="http://schemas.microsoft.com/office/powerpoint/2010/main" val="230993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5A5B8-7859-265C-2097-9F825EDC2685}"/>
            </a:ext>
          </a:extLst>
        </p:cNvPr>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E2511F03-7552-74A1-FF08-3B512650322B}"/>
              </a:ext>
            </a:extLst>
          </p:cNvPr>
          <p:cNvGraphicFramePr>
            <a:graphicFrameLocks noChangeAspect="1"/>
          </p:cNvGraphicFramePr>
          <p:nvPr>
            <p:extLst>
              <p:ext uri="{D42A27DB-BD31-4B8C-83A1-F6EECF244321}">
                <p14:modId xmlns:p14="http://schemas.microsoft.com/office/powerpoint/2010/main" val="2572456801"/>
              </p:ext>
            </p:extLst>
          </p:nvPr>
        </p:nvGraphicFramePr>
        <p:xfrm>
          <a:off x="5085316" y="1390014"/>
          <a:ext cx="2055674" cy="3176395"/>
        </p:xfrm>
        <a:graphic>
          <a:graphicData uri="http://schemas.openxmlformats.org/presentationml/2006/ole">
            <mc:AlternateContent xmlns:mc="http://schemas.openxmlformats.org/markup-compatibility/2006">
              <mc:Choice xmlns:v="urn:schemas-microsoft-com:vml" Requires="v">
                <p:oleObj name="Acrobat Document" r:id="rId2" imgW="5829287" imgH="7543800" progId="Acrobat.Document.DC">
                  <p:embed/>
                </p:oleObj>
              </mc:Choice>
              <mc:Fallback>
                <p:oleObj name="Acrobat Document" r:id="rId2" imgW="5829287" imgH="7543800" progId="Acrobat.Document.DC">
                  <p:embed/>
                  <p:pic>
                    <p:nvPicPr>
                      <p:cNvPr id="0" name=""/>
                      <p:cNvPicPr/>
                      <p:nvPr/>
                    </p:nvPicPr>
                    <p:blipFill>
                      <a:blip r:embed="rId3"/>
                      <a:stretch>
                        <a:fillRect/>
                      </a:stretch>
                    </p:blipFill>
                    <p:spPr>
                      <a:xfrm>
                        <a:off x="5085316" y="1390014"/>
                        <a:ext cx="2055674" cy="317639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4BF59B0-BC6E-F231-92E9-167ADA1D586A}"/>
              </a:ext>
            </a:extLst>
          </p:cNvPr>
          <p:cNvGraphicFramePr>
            <a:graphicFrameLocks noChangeAspect="1"/>
          </p:cNvGraphicFramePr>
          <p:nvPr>
            <p:extLst>
              <p:ext uri="{D42A27DB-BD31-4B8C-83A1-F6EECF244321}">
                <p14:modId xmlns:p14="http://schemas.microsoft.com/office/powerpoint/2010/main" val="1382817735"/>
              </p:ext>
            </p:extLst>
          </p:nvPr>
        </p:nvGraphicFramePr>
        <p:xfrm>
          <a:off x="6974760" y="1049232"/>
          <a:ext cx="2055674" cy="3176395"/>
        </p:xfrm>
        <a:graphic>
          <a:graphicData uri="http://schemas.openxmlformats.org/presentationml/2006/ole">
            <mc:AlternateContent xmlns:mc="http://schemas.openxmlformats.org/markup-compatibility/2006">
              <mc:Choice xmlns:v="urn:schemas-microsoft-com:vml" Requires="v">
                <p:oleObj name="Acrobat Document" r:id="rId4" imgW="5829287" imgH="7543800" progId="Acrobat.Document.DC">
                  <p:embed/>
                </p:oleObj>
              </mc:Choice>
              <mc:Fallback>
                <p:oleObj name="Acrobat Document" r:id="rId4" imgW="5829287" imgH="7543800" progId="Acrobat.Document.DC">
                  <p:embed/>
                  <p:pic>
                    <p:nvPicPr>
                      <p:cNvPr id="0" name=""/>
                      <p:cNvPicPr/>
                      <p:nvPr/>
                    </p:nvPicPr>
                    <p:blipFill>
                      <a:blip r:embed="rId5"/>
                      <a:stretch>
                        <a:fillRect/>
                      </a:stretch>
                    </p:blipFill>
                    <p:spPr>
                      <a:xfrm>
                        <a:off x="6974760" y="1049232"/>
                        <a:ext cx="2055674" cy="3176395"/>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68A31EC-C073-FF74-DE0A-C211932354CC}"/>
              </a:ext>
            </a:extLst>
          </p:cNvPr>
          <p:cNvSpPr>
            <a:spLocks noGrp="1"/>
          </p:cNvSpPr>
          <p:nvPr>
            <p:ph type="title"/>
          </p:nvPr>
        </p:nvSpPr>
        <p:spPr/>
        <p:txBody>
          <a:bodyPr>
            <a:normAutofit/>
          </a:bodyPr>
          <a:lstStyle/>
          <a:p>
            <a:r>
              <a:rPr lang="en-US" dirty="0"/>
              <a:t>Neuropsych Testing Results</a:t>
            </a:r>
            <a:br>
              <a:rPr lang="en-US" dirty="0"/>
            </a:br>
            <a:r>
              <a:rPr lang="en-US" sz="1800" dirty="0"/>
              <a:t>TMT A, TMT B SAMPLE, PHQ-9, GAD-7</a:t>
            </a:r>
            <a:endParaRPr lang="en-US" dirty="0"/>
          </a:p>
        </p:txBody>
      </p:sp>
      <p:graphicFrame>
        <p:nvGraphicFramePr>
          <p:cNvPr id="3" name="Object 2">
            <a:extLst>
              <a:ext uri="{FF2B5EF4-FFF2-40B4-BE49-F238E27FC236}">
                <a16:creationId xmlns:a16="http://schemas.microsoft.com/office/drawing/2014/main" id="{DED2EDC9-EA9B-82FE-CBD0-95903000CFB6}"/>
              </a:ext>
            </a:extLst>
          </p:cNvPr>
          <p:cNvGraphicFramePr>
            <a:graphicFrameLocks noChangeAspect="1"/>
          </p:cNvGraphicFramePr>
          <p:nvPr>
            <p:extLst>
              <p:ext uri="{D42A27DB-BD31-4B8C-83A1-F6EECF244321}">
                <p14:modId xmlns:p14="http://schemas.microsoft.com/office/powerpoint/2010/main" val="3394451757"/>
              </p:ext>
            </p:extLst>
          </p:nvPr>
        </p:nvGraphicFramePr>
        <p:xfrm>
          <a:off x="0" y="966335"/>
          <a:ext cx="2735928" cy="3540938"/>
        </p:xfrm>
        <a:graphic>
          <a:graphicData uri="http://schemas.openxmlformats.org/presentationml/2006/ole">
            <mc:AlternateContent xmlns:mc="http://schemas.openxmlformats.org/markup-compatibility/2006">
              <mc:Choice xmlns:v="urn:schemas-microsoft-com:vml" Requires="v">
                <p:oleObj name="Acrobat Document" r:id="rId6" imgW="5829287" imgH="7543800" progId="Acrobat.Document.DC">
                  <p:embed/>
                </p:oleObj>
              </mc:Choice>
              <mc:Fallback>
                <p:oleObj name="Acrobat Document" r:id="rId6" imgW="5829287" imgH="7543800" progId="Acrobat.Document.DC">
                  <p:embed/>
                  <p:pic>
                    <p:nvPicPr>
                      <p:cNvPr id="0" name=""/>
                      <p:cNvPicPr/>
                      <p:nvPr/>
                    </p:nvPicPr>
                    <p:blipFill>
                      <a:blip r:embed="rId7"/>
                      <a:stretch>
                        <a:fillRect/>
                      </a:stretch>
                    </p:blipFill>
                    <p:spPr>
                      <a:xfrm>
                        <a:off x="0" y="966335"/>
                        <a:ext cx="2735928" cy="354093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B1ACF97-31C9-E4D1-7989-6D949BED60D2}"/>
              </a:ext>
            </a:extLst>
          </p:cNvPr>
          <p:cNvGraphicFramePr>
            <a:graphicFrameLocks noChangeAspect="1"/>
          </p:cNvGraphicFramePr>
          <p:nvPr>
            <p:extLst>
              <p:ext uri="{D42A27DB-BD31-4B8C-83A1-F6EECF244321}">
                <p14:modId xmlns:p14="http://schemas.microsoft.com/office/powerpoint/2010/main" val="3919339325"/>
              </p:ext>
            </p:extLst>
          </p:nvPr>
        </p:nvGraphicFramePr>
        <p:xfrm>
          <a:off x="2515618" y="1049232"/>
          <a:ext cx="2735928" cy="3540938"/>
        </p:xfrm>
        <a:graphic>
          <a:graphicData uri="http://schemas.openxmlformats.org/presentationml/2006/ole">
            <mc:AlternateContent xmlns:mc="http://schemas.openxmlformats.org/markup-compatibility/2006">
              <mc:Choice xmlns:v="urn:schemas-microsoft-com:vml" Requires="v">
                <p:oleObj name="Acrobat Document" r:id="rId8" imgW="5829287" imgH="7543800" progId="Acrobat.Document.DC">
                  <p:embed/>
                </p:oleObj>
              </mc:Choice>
              <mc:Fallback>
                <p:oleObj name="Acrobat Document" r:id="rId8" imgW="5829287" imgH="7543800" progId="Acrobat.Document.DC">
                  <p:embed/>
                  <p:pic>
                    <p:nvPicPr>
                      <p:cNvPr id="0" name=""/>
                      <p:cNvPicPr/>
                      <p:nvPr/>
                    </p:nvPicPr>
                    <p:blipFill>
                      <a:blip r:embed="rId9"/>
                      <a:stretch>
                        <a:fillRect/>
                      </a:stretch>
                    </p:blipFill>
                    <p:spPr>
                      <a:xfrm>
                        <a:off x="2515618" y="1049232"/>
                        <a:ext cx="2735928" cy="3540938"/>
                      </a:xfrm>
                      <a:prstGeom prst="rect">
                        <a:avLst/>
                      </a:prstGeom>
                    </p:spPr>
                  </p:pic>
                </p:oleObj>
              </mc:Fallback>
            </mc:AlternateContent>
          </a:graphicData>
        </a:graphic>
      </p:graphicFrame>
    </p:spTree>
    <p:extLst>
      <p:ext uri="{BB962C8B-B14F-4D97-AF65-F5344CB8AC3E}">
        <p14:creationId xmlns:p14="http://schemas.microsoft.com/office/powerpoint/2010/main" val="20948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4EE0-DE24-432D-B811-567743346A2E}"/>
              </a:ext>
            </a:extLst>
          </p:cNvPr>
          <p:cNvSpPr>
            <a:spLocks noGrp="1"/>
          </p:cNvSpPr>
          <p:nvPr>
            <p:ph type="title"/>
          </p:nvPr>
        </p:nvSpPr>
        <p:spPr/>
        <p:txBody>
          <a:bodyPr/>
          <a:lstStyle/>
          <a:p>
            <a:r>
              <a:rPr lang="en-US" dirty="0"/>
              <a:t>Diagnostic Work Up Timeline</a:t>
            </a:r>
          </a:p>
        </p:txBody>
      </p:sp>
      <p:graphicFrame>
        <p:nvGraphicFramePr>
          <p:cNvPr id="4" name="Content Placeholder 3">
            <a:extLst>
              <a:ext uri="{FF2B5EF4-FFF2-40B4-BE49-F238E27FC236}">
                <a16:creationId xmlns:a16="http://schemas.microsoft.com/office/drawing/2014/main" id="{BA09146C-68F9-D3F8-BFF6-32A1EA487387}"/>
              </a:ext>
            </a:extLst>
          </p:cNvPr>
          <p:cNvGraphicFramePr>
            <a:graphicFrameLocks noGrp="1"/>
          </p:cNvGraphicFramePr>
          <p:nvPr>
            <p:ph idx="1"/>
            <p:extLst>
              <p:ext uri="{D42A27DB-BD31-4B8C-83A1-F6EECF244321}">
                <p14:modId xmlns:p14="http://schemas.microsoft.com/office/powerpoint/2010/main" val="2091875539"/>
              </p:ext>
            </p:extLst>
          </p:nvPr>
        </p:nvGraphicFramePr>
        <p:xfrm>
          <a:off x="124691" y="969818"/>
          <a:ext cx="8894618" cy="3927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6166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EDBF5-B345-17CD-F7AC-2614F56997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3CCD84-1889-1C4D-07BF-9DCE4314CA0A}"/>
              </a:ext>
            </a:extLst>
          </p:cNvPr>
          <p:cNvSpPr>
            <a:spLocks noGrp="1"/>
          </p:cNvSpPr>
          <p:nvPr>
            <p:ph type="title"/>
          </p:nvPr>
        </p:nvSpPr>
        <p:spPr/>
        <p:txBody>
          <a:bodyPr>
            <a:normAutofit/>
          </a:bodyPr>
          <a:lstStyle/>
          <a:p>
            <a:r>
              <a:rPr lang="en-US" sz="3200" dirty="0"/>
              <a:t>Diagnostic Testing</a:t>
            </a:r>
            <a:br>
              <a:rPr lang="en-US" sz="3200" dirty="0"/>
            </a:br>
            <a:r>
              <a:rPr lang="en-US" sz="2000" dirty="0"/>
              <a:t>Labs &amp; Pathology Reports</a:t>
            </a:r>
          </a:p>
        </p:txBody>
      </p:sp>
      <p:sp>
        <p:nvSpPr>
          <p:cNvPr id="4" name="TextBox 3">
            <a:extLst>
              <a:ext uri="{FF2B5EF4-FFF2-40B4-BE49-F238E27FC236}">
                <a16:creationId xmlns:a16="http://schemas.microsoft.com/office/drawing/2014/main" id="{BA485DB3-D490-1A37-4700-10FCF38F6B2B}"/>
              </a:ext>
            </a:extLst>
          </p:cNvPr>
          <p:cNvSpPr txBox="1"/>
          <p:nvPr/>
        </p:nvSpPr>
        <p:spPr>
          <a:xfrm>
            <a:off x="-15368" y="984039"/>
            <a:ext cx="8905795" cy="4265783"/>
          </a:xfrm>
          <a:prstGeom prst="rect">
            <a:avLst/>
          </a:prstGeom>
          <a:noFill/>
        </p:spPr>
        <p:txBody>
          <a:bodyPr wrap="square" rtlCol="0">
            <a:spAutoFit/>
          </a:bodyPr>
          <a:lstStyle/>
          <a:p>
            <a:pPr marL="285750" indent="-285750">
              <a:lnSpc>
                <a:spcPct val="120000"/>
              </a:lnSpc>
              <a:spcBef>
                <a:spcPts val="0"/>
              </a:spcBef>
              <a:buFont typeface="Arial" panose="020B0604020202020204" pitchFamily="34" charset="0"/>
              <a:buChar char="•"/>
            </a:pPr>
            <a:r>
              <a:rPr lang="en-US" sz="1400" dirty="0">
                <a:latin typeface="Arial Nova Light" panose="020B0304020202020204" pitchFamily="34" charset="0"/>
              </a:rPr>
              <a:t>09/25/2025 – Baseline labs in clinic:</a:t>
            </a:r>
          </a:p>
          <a:p>
            <a:pPr marL="742950" lvl="1" indent="-285750">
              <a:lnSpc>
                <a:spcPct val="120000"/>
              </a:lnSpc>
              <a:spcBef>
                <a:spcPts val="0"/>
              </a:spcBef>
              <a:buFont typeface="Arial" panose="020B0604020202020204" pitchFamily="34" charset="0"/>
              <a:buChar char="•"/>
            </a:pPr>
            <a:r>
              <a:rPr lang="en-US" sz="1300" dirty="0">
                <a:latin typeface="Arial Nova Light" panose="020B0304020202020204" pitchFamily="34" charset="0"/>
              </a:rPr>
              <a:t>CBC: unremarkable</a:t>
            </a:r>
          </a:p>
          <a:p>
            <a:pPr marL="742950" lvl="1" indent="-285750">
              <a:lnSpc>
                <a:spcPct val="120000"/>
              </a:lnSpc>
              <a:spcBef>
                <a:spcPts val="0"/>
              </a:spcBef>
              <a:buFont typeface="Arial" panose="020B0604020202020204" pitchFamily="34" charset="0"/>
              <a:buChar char="•"/>
            </a:pPr>
            <a:r>
              <a:rPr lang="en-US" sz="1300" dirty="0">
                <a:latin typeface="Arial Nova Light" panose="020B0304020202020204" pitchFamily="34" charset="0"/>
              </a:rPr>
              <a:t>CMP:</a:t>
            </a:r>
          </a:p>
          <a:p>
            <a:pPr marL="1200150" lvl="2" indent="-285750">
              <a:lnSpc>
                <a:spcPct val="120000"/>
              </a:lnSpc>
              <a:spcBef>
                <a:spcPts val="0"/>
              </a:spcBef>
              <a:buFont typeface="Arial" panose="020B0604020202020204" pitchFamily="34" charset="0"/>
              <a:buChar char="•"/>
            </a:pPr>
            <a:r>
              <a:rPr lang="en-US" sz="1300" dirty="0">
                <a:latin typeface="Arial Nova Light" panose="020B0304020202020204" pitchFamily="34" charset="0"/>
              </a:rPr>
              <a:t>Creatinine: 1.51 mg/dL </a:t>
            </a:r>
            <a:r>
              <a:rPr lang="en-US" sz="1300" dirty="0">
                <a:solidFill>
                  <a:srgbClr val="FF0000"/>
                </a:solidFill>
                <a:latin typeface="Arial Nova Light" panose="020B0304020202020204" pitchFamily="34" charset="0"/>
              </a:rPr>
              <a:t>H</a:t>
            </a:r>
            <a:r>
              <a:rPr lang="en-US" sz="1300" dirty="0">
                <a:latin typeface="Arial Nova Light" panose="020B0304020202020204" pitchFamily="34" charset="0"/>
              </a:rPr>
              <a:t> (Ref 0.70-1.35 mg/dL); BUN 17 mg/dL (Ref 7-25 mg/dL)</a:t>
            </a:r>
          </a:p>
          <a:p>
            <a:pPr marL="1200150" lvl="2" indent="-285750">
              <a:lnSpc>
                <a:spcPct val="120000"/>
              </a:lnSpc>
              <a:spcBef>
                <a:spcPts val="0"/>
              </a:spcBef>
              <a:buFont typeface="Arial" panose="020B0604020202020204" pitchFamily="34" charset="0"/>
              <a:buChar char="•"/>
            </a:pPr>
            <a:r>
              <a:rPr lang="en-US" sz="1300" dirty="0">
                <a:latin typeface="Arial Nova Light" panose="020B0304020202020204" pitchFamily="34" charset="0"/>
              </a:rPr>
              <a:t>EGFR: 50 mL/min/1.73m2 </a:t>
            </a:r>
            <a:r>
              <a:rPr lang="en-US" sz="1300" dirty="0">
                <a:solidFill>
                  <a:srgbClr val="FF0000"/>
                </a:solidFill>
                <a:latin typeface="Arial Nova Light" panose="020B0304020202020204" pitchFamily="34" charset="0"/>
              </a:rPr>
              <a:t>H</a:t>
            </a:r>
            <a:r>
              <a:rPr lang="en-US" sz="1300" dirty="0">
                <a:latin typeface="Arial Nova Light" panose="020B0304020202020204" pitchFamily="34" charset="0"/>
              </a:rPr>
              <a:t> (Ref &gt; or = 60 mL/ min/1.73m2) </a:t>
            </a:r>
          </a:p>
          <a:p>
            <a:pPr marL="1200150" lvl="2" indent="-285750">
              <a:lnSpc>
                <a:spcPct val="120000"/>
              </a:lnSpc>
              <a:spcBef>
                <a:spcPts val="0"/>
              </a:spcBef>
              <a:buFont typeface="Arial" panose="020B0604020202020204" pitchFamily="34" charset="0"/>
              <a:buChar char="•"/>
            </a:pPr>
            <a:r>
              <a:rPr lang="en-US" sz="1300" dirty="0">
                <a:latin typeface="Arial Nova Light" panose="020B0304020202020204" pitchFamily="34" charset="0"/>
              </a:rPr>
              <a:t>Sodium: 134 mmol/L </a:t>
            </a:r>
            <a:r>
              <a:rPr lang="en-US" sz="1300" dirty="0" err="1">
                <a:solidFill>
                  <a:srgbClr val="FF0000"/>
                </a:solidFill>
                <a:latin typeface="Arial Nova Light" panose="020B0304020202020204" pitchFamily="34" charset="0"/>
              </a:rPr>
              <a:t>L</a:t>
            </a:r>
            <a:r>
              <a:rPr lang="en-US" sz="1300" dirty="0">
                <a:latin typeface="Arial Nova Light" panose="020B0304020202020204" pitchFamily="34" charset="0"/>
              </a:rPr>
              <a:t> (Ref 135-146 mmol/L)</a:t>
            </a:r>
          </a:p>
          <a:p>
            <a:pPr marL="742950" lvl="1" indent="-285750">
              <a:lnSpc>
                <a:spcPct val="120000"/>
              </a:lnSpc>
              <a:spcBef>
                <a:spcPts val="0"/>
              </a:spcBef>
              <a:buFont typeface="Arial" panose="020B0604020202020204" pitchFamily="34" charset="0"/>
              <a:buChar char="•"/>
            </a:pPr>
            <a:r>
              <a:rPr lang="en-US" sz="1300" dirty="0">
                <a:latin typeface="Arial Nova Light" panose="020B0304020202020204" pitchFamily="34" charset="0"/>
              </a:rPr>
              <a:t>TSH: 1.70 mIU/L (Ref 0.40-4.50 mIU/L)</a:t>
            </a:r>
          </a:p>
          <a:p>
            <a:pPr marL="742950" lvl="1" indent="-285750">
              <a:lnSpc>
                <a:spcPct val="120000"/>
              </a:lnSpc>
              <a:spcBef>
                <a:spcPts val="0"/>
              </a:spcBef>
              <a:buFont typeface="Arial" panose="020B0604020202020204" pitchFamily="34" charset="0"/>
              <a:buChar char="•"/>
            </a:pPr>
            <a:r>
              <a:rPr lang="en-US" sz="1300" dirty="0">
                <a:latin typeface="Arial Nova Light" panose="020B0304020202020204" pitchFamily="34" charset="0"/>
              </a:rPr>
              <a:t>B12: 351 (Ref 200-1100 </a:t>
            </a:r>
            <a:r>
              <a:rPr lang="en-US" sz="1300" dirty="0" err="1">
                <a:latin typeface="Arial Nova Light" panose="020B0304020202020204" pitchFamily="34" charset="0"/>
              </a:rPr>
              <a:t>pg</a:t>
            </a:r>
            <a:r>
              <a:rPr lang="en-US" sz="1300" dirty="0">
                <a:latin typeface="Arial Nova Light" panose="020B0304020202020204" pitchFamily="34" charset="0"/>
              </a:rPr>
              <a:t>/mL)</a:t>
            </a:r>
          </a:p>
          <a:p>
            <a:pPr marL="742950" lvl="1" indent="-285750">
              <a:lnSpc>
                <a:spcPct val="120000"/>
              </a:lnSpc>
              <a:buFont typeface="Arial" panose="020B0604020202020204" pitchFamily="34" charset="0"/>
              <a:buChar char="•"/>
            </a:pPr>
            <a:r>
              <a:rPr lang="en-US" sz="1300" dirty="0">
                <a:latin typeface="Arial Nova Light" panose="020B0304020202020204" pitchFamily="34" charset="0"/>
              </a:rPr>
              <a:t>Quest </a:t>
            </a:r>
            <a:r>
              <a:rPr lang="en-US" sz="1300" dirty="0" err="1">
                <a:latin typeface="Arial Nova Light" panose="020B0304020202020204" pitchFamily="34" charset="0"/>
              </a:rPr>
              <a:t>pTau</a:t>
            </a:r>
            <a:r>
              <a:rPr lang="en-US" sz="1300" dirty="0">
                <a:latin typeface="Arial Nova Light" panose="020B0304020202020204" pitchFamily="34" charset="0"/>
              </a:rPr>
              <a:t> 217: pTau217 – 0.18</a:t>
            </a:r>
            <a:r>
              <a:rPr lang="en-US" sz="1300" dirty="0">
                <a:solidFill>
                  <a:srgbClr val="FF0000"/>
                </a:solidFill>
                <a:latin typeface="Arial Nova Light" panose="020B0304020202020204" pitchFamily="34" charset="0"/>
              </a:rPr>
              <a:t> </a:t>
            </a:r>
            <a:r>
              <a:rPr lang="en-US" sz="1300" dirty="0" err="1">
                <a:latin typeface="Arial Nova Light" panose="020B0304020202020204" pitchFamily="34" charset="0"/>
              </a:rPr>
              <a:t>pg</a:t>
            </a:r>
            <a:r>
              <a:rPr lang="en-US" sz="1300" dirty="0">
                <a:latin typeface="Arial Nova Light" panose="020B0304020202020204" pitchFamily="34" charset="0"/>
              </a:rPr>
              <a:t>/mL</a:t>
            </a:r>
            <a:r>
              <a:rPr lang="en-US" sz="1300" dirty="0">
                <a:solidFill>
                  <a:srgbClr val="FF0000"/>
                </a:solidFill>
                <a:latin typeface="Arial Nova Light" panose="020B0304020202020204" pitchFamily="34" charset="0"/>
              </a:rPr>
              <a:t> H</a:t>
            </a:r>
            <a:r>
              <a:rPr lang="en-US" sz="1300" dirty="0">
                <a:latin typeface="Arial Nova Light" panose="020B0304020202020204" pitchFamily="34" charset="0"/>
              </a:rPr>
              <a:t> (Ref &lt;=0.15 </a:t>
            </a:r>
            <a:r>
              <a:rPr lang="en-US" sz="1300" dirty="0" err="1">
                <a:latin typeface="Arial Nova Light" panose="020B0304020202020204" pitchFamily="34" charset="0"/>
              </a:rPr>
              <a:t>pg</a:t>
            </a:r>
            <a:r>
              <a:rPr lang="en-US" sz="1300" dirty="0">
                <a:latin typeface="Arial Nova Light" panose="020B0304020202020204" pitchFamily="34" charset="0"/>
              </a:rPr>
              <a:t>/mL); ApoE3/3</a:t>
            </a:r>
          </a:p>
          <a:p>
            <a:pPr marL="742950" lvl="1" indent="-285750">
              <a:lnSpc>
                <a:spcPct val="120000"/>
              </a:lnSpc>
              <a:buFont typeface="Arial" panose="020B0604020202020204" pitchFamily="34" charset="0"/>
              <a:buChar char="•"/>
            </a:pPr>
            <a:endParaRPr lang="en-US" sz="1400" dirty="0">
              <a:latin typeface="Arial Nova Light" panose="020B0304020202020204" pitchFamily="34" charset="0"/>
            </a:endParaRPr>
          </a:p>
          <a:p>
            <a:pPr marL="285750" indent="-285750">
              <a:lnSpc>
                <a:spcPct val="120000"/>
              </a:lnSpc>
              <a:spcBef>
                <a:spcPts val="0"/>
              </a:spcBef>
              <a:buFont typeface="Arial" panose="020B0604020202020204" pitchFamily="34" charset="0"/>
              <a:buChar char="•"/>
            </a:pPr>
            <a:r>
              <a:rPr lang="en-US" sz="1400" dirty="0">
                <a:latin typeface="Arial Nova Light" panose="020B0304020202020204" pitchFamily="34" charset="0"/>
              </a:rPr>
              <a:t>09/02/2025 - CND Syn-One skin biopsy</a:t>
            </a:r>
          </a:p>
          <a:p>
            <a:pPr marL="742950" lvl="1" indent="-285750">
              <a:lnSpc>
                <a:spcPct val="120000"/>
              </a:lnSpc>
              <a:spcBef>
                <a:spcPts val="0"/>
              </a:spcBef>
              <a:buFont typeface="Arial" panose="020B0604020202020204" pitchFamily="34" charset="0"/>
              <a:buChar char="•"/>
            </a:pPr>
            <a:r>
              <a:rPr lang="en-US" sz="1300" dirty="0">
                <a:latin typeface="Arial Nova Light" panose="020B0304020202020204" pitchFamily="34" charset="0"/>
              </a:rPr>
              <a:t>Synucleinopathy: No pathologic evidence of phosphorylated alpha-synuclein deposition within cutaneous nerves.</a:t>
            </a:r>
          </a:p>
          <a:p>
            <a:pPr marL="742950" lvl="1" indent="-285750">
              <a:lnSpc>
                <a:spcPct val="120000"/>
              </a:lnSpc>
              <a:spcBef>
                <a:spcPts val="0"/>
              </a:spcBef>
              <a:buFont typeface="Arial" panose="020B0604020202020204" pitchFamily="34" charset="0"/>
              <a:buChar char="•"/>
            </a:pPr>
            <a:r>
              <a:rPr lang="en-US" sz="1300" i="1" dirty="0">
                <a:latin typeface="Arial Nova Light" panose="020B0304020202020204" pitchFamily="34" charset="0"/>
              </a:rPr>
              <a:t>Small Fiber Neuropathy: There was reduced intraepidermal nerve fiber density in a length dependent fashion. This can be seen in small fiber neuropathies, polyneuropathies and in some peripheral and central neurodegenerative disorders. </a:t>
            </a:r>
          </a:p>
          <a:p>
            <a:pPr marL="742950" lvl="1" indent="-285750">
              <a:lnSpc>
                <a:spcPct val="120000"/>
              </a:lnSpc>
              <a:spcBef>
                <a:spcPts val="0"/>
              </a:spcBef>
              <a:buFont typeface="Arial" panose="020B0604020202020204" pitchFamily="34" charset="0"/>
              <a:buChar char="•"/>
            </a:pPr>
            <a:r>
              <a:rPr lang="en-US" sz="1300" dirty="0">
                <a:latin typeface="Arial Nova Light" panose="020B0304020202020204" pitchFamily="34" charset="0"/>
              </a:rPr>
              <a:t>Amyloidosis: There is no pathologic evidence of amyloid deposition in cutaneous nerves.</a:t>
            </a:r>
          </a:p>
          <a:p>
            <a:endParaRPr lang="en-US" dirty="0"/>
          </a:p>
        </p:txBody>
      </p:sp>
    </p:spTree>
    <p:extLst>
      <p:ext uri="{BB962C8B-B14F-4D97-AF65-F5344CB8AC3E}">
        <p14:creationId xmlns:p14="http://schemas.microsoft.com/office/powerpoint/2010/main" val="87361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7DCF6ED-C9D9-5074-3C9C-8B843CF7030A}"/>
              </a:ext>
            </a:extLst>
          </p:cNvPr>
          <p:cNvPicPr>
            <a:picLocks noChangeAspect="1"/>
          </p:cNvPicPr>
          <p:nvPr/>
        </p:nvPicPr>
        <p:blipFill>
          <a:blip r:embed="rId2"/>
          <a:srcRect l="6924" t="46518" r="32164" b="8750"/>
          <a:stretch>
            <a:fillRect/>
          </a:stretch>
        </p:blipFill>
        <p:spPr>
          <a:xfrm>
            <a:off x="5978938" y="2055573"/>
            <a:ext cx="2966109" cy="2275234"/>
          </a:xfrm>
          <a:prstGeom prst="rect">
            <a:avLst/>
          </a:prstGeom>
        </p:spPr>
      </p:pic>
      <p:pic>
        <p:nvPicPr>
          <p:cNvPr id="7" name="Picture 6">
            <a:extLst>
              <a:ext uri="{FF2B5EF4-FFF2-40B4-BE49-F238E27FC236}">
                <a16:creationId xmlns:a16="http://schemas.microsoft.com/office/drawing/2014/main" id="{A56A19EC-B827-566E-78FB-7269088461D8}"/>
              </a:ext>
            </a:extLst>
          </p:cNvPr>
          <p:cNvPicPr>
            <a:picLocks noChangeAspect="1"/>
          </p:cNvPicPr>
          <p:nvPr/>
        </p:nvPicPr>
        <p:blipFill>
          <a:blip r:embed="rId3"/>
          <a:srcRect t="33308" b="28406"/>
          <a:stretch>
            <a:fillRect/>
          </a:stretch>
        </p:blipFill>
        <p:spPr>
          <a:xfrm>
            <a:off x="2484200" y="2060678"/>
            <a:ext cx="3427345" cy="2526073"/>
          </a:xfrm>
          <a:prstGeom prst="rect">
            <a:avLst/>
          </a:prstGeom>
        </p:spPr>
      </p:pic>
      <p:sp>
        <p:nvSpPr>
          <p:cNvPr id="12" name="Content Placeholder 11">
            <a:extLst>
              <a:ext uri="{FF2B5EF4-FFF2-40B4-BE49-F238E27FC236}">
                <a16:creationId xmlns:a16="http://schemas.microsoft.com/office/drawing/2014/main" id="{E11F351B-CE68-CC4B-FAB6-58E7D8C56FFE}"/>
              </a:ext>
            </a:extLst>
          </p:cNvPr>
          <p:cNvSpPr>
            <a:spLocks noGrp="1"/>
          </p:cNvSpPr>
          <p:nvPr>
            <p:ph sz="half" idx="1"/>
          </p:nvPr>
        </p:nvSpPr>
        <p:spPr>
          <a:xfrm>
            <a:off x="153289" y="1116293"/>
            <a:ext cx="2330911" cy="3214514"/>
          </a:xfrm>
        </p:spPr>
        <p:txBody>
          <a:bodyPr>
            <a:normAutofit fontScale="92500" lnSpcReduction="10000"/>
          </a:bodyPr>
          <a:lstStyle/>
          <a:p>
            <a:pPr marL="285750" indent="-285750">
              <a:buFont typeface="Arial" panose="020B0604020202020204" pitchFamily="34" charset="0"/>
              <a:buChar char="•"/>
            </a:pPr>
            <a:r>
              <a:rPr lang="en-US" sz="1600" b="1" dirty="0">
                <a:solidFill>
                  <a:schemeClr val="tx1"/>
                </a:solidFill>
                <a:latin typeface="Arial Nova Light" panose="020B0304020202020204" pitchFamily="34" charset="0"/>
                <a:ea typeface="Gadugi" panose="020B0502040204020203" pitchFamily="34" charset="0"/>
              </a:rPr>
              <a:t>06/25/2025 MRI brain/brainstem w/o contrast</a:t>
            </a:r>
          </a:p>
          <a:p>
            <a:pPr lvl="1">
              <a:buFont typeface="Arial" panose="020B0604020202020204" pitchFamily="34" charset="0"/>
              <a:buChar char="•"/>
            </a:pPr>
            <a:r>
              <a:rPr lang="en-US" sz="1400" dirty="0">
                <a:solidFill>
                  <a:schemeClr val="tx1"/>
                </a:solidFill>
                <a:latin typeface="Arial Nova Light" panose="020B0304020202020204" pitchFamily="34" charset="0"/>
                <a:ea typeface="Gadugi" panose="020B0502040204020203" pitchFamily="34" charset="0"/>
              </a:rPr>
              <a:t>No acute infarction, intracranial hemorrhage, or mass</a:t>
            </a:r>
          </a:p>
          <a:p>
            <a:pPr lvl="1">
              <a:buFont typeface="Arial" panose="020B0604020202020204" pitchFamily="34" charset="0"/>
              <a:buChar char="•"/>
            </a:pPr>
            <a:r>
              <a:rPr lang="en-US" sz="1400" dirty="0">
                <a:solidFill>
                  <a:schemeClr val="tx1"/>
                </a:solidFill>
                <a:latin typeface="Arial Nova Light" panose="020B0304020202020204" pitchFamily="34" charset="0"/>
                <a:ea typeface="Gadugi" panose="020B0502040204020203" pitchFamily="34" charset="0"/>
              </a:rPr>
              <a:t>Moderate parenchymal atrophy</a:t>
            </a:r>
          </a:p>
          <a:p>
            <a:pPr lvl="1">
              <a:buFont typeface="Arial" panose="020B0604020202020204" pitchFamily="34" charset="0"/>
              <a:buChar char="•"/>
            </a:pPr>
            <a:r>
              <a:rPr lang="en-US" sz="1400" dirty="0">
                <a:solidFill>
                  <a:schemeClr val="tx1"/>
                </a:solidFill>
                <a:latin typeface="Arial Nova Light" panose="020B0304020202020204" pitchFamily="34" charset="0"/>
                <a:ea typeface="Gadugi" panose="020B0502040204020203" pitchFamily="34" charset="0"/>
              </a:rPr>
              <a:t>Mild-to-moderate chronic small vessel ischemic change in the cerebral white matter</a:t>
            </a:r>
            <a:endParaRPr lang="en-US" sz="1400" b="1" dirty="0">
              <a:solidFill>
                <a:schemeClr val="tx1"/>
              </a:solidFill>
              <a:latin typeface="Arial Nova Light" panose="020B0304020202020204" pitchFamily="34" charset="0"/>
              <a:ea typeface="Gadugi" panose="020B0502040204020203" pitchFamily="34" charset="0"/>
            </a:endParaRPr>
          </a:p>
          <a:p>
            <a:pPr marL="285750" indent="-285750">
              <a:buFont typeface="Arial" panose="020B0604020202020204" pitchFamily="34" charset="0"/>
              <a:buChar char="•"/>
            </a:pPr>
            <a:endParaRPr lang="en-US" sz="1400" b="1" dirty="0">
              <a:latin typeface="Arial Nova Light" panose="020B0304020202020204" pitchFamily="34" charset="0"/>
              <a:ea typeface="Gadugi" panose="020B0502040204020203" pitchFamily="34" charset="0"/>
            </a:endParaRPr>
          </a:p>
          <a:p>
            <a:endParaRPr lang="en-US" dirty="0"/>
          </a:p>
        </p:txBody>
      </p:sp>
      <p:sp>
        <p:nvSpPr>
          <p:cNvPr id="2" name="Title 1">
            <a:extLst>
              <a:ext uri="{FF2B5EF4-FFF2-40B4-BE49-F238E27FC236}">
                <a16:creationId xmlns:a16="http://schemas.microsoft.com/office/drawing/2014/main" id="{E982B788-C5BB-4F9C-9A46-D9BD76733AEB}"/>
              </a:ext>
            </a:extLst>
          </p:cNvPr>
          <p:cNvSpPr>
            <a:spLocks noGrp="1"/>
          </p:cNvSpPr>
          <p:nvPr>
            <p:ph type="title"/>
          </p:nvPr>
        </p:nvSpPr>
        <p:spPr/>
        <p:txBody>
          <a:bodyPr>
            <a:normAutofit/>
          </a:bodyPr>
          <a:lstStyle/>
          <a:p>
            <a:r>
              <a:rPr lang="en-US" sz="3200" dirty="0"/>
              <a:t>Radiology</a:t>
            </a:r>
            <a:br>
              <a:rPr lang="en-US" sz="3200" dirty="0"/>
            </a:br>
            <a:r>
              <a:rPr lang="en-US" sz="2000" dirty="0"/>
              <a:t>MRI and PET CT</a:t>
            </a:r>
          </a:p>
        </p:txBody>
      </p:sp>
      <p:sp>
        <p:nvSpPr>
          <p:cNvPr id="13" name="Picture Placeholder 12">
            <a:extLst>
              <a:ext uri="{FF2B5EF4-FFF2-40B4-BE49-F238E27FC236}">
                <a16:creationId xmlns:a16="http://schemas.microsoft.com/office/drawing/2014/main" id="{2B9532A3-5ECA-089B-5197-E1CE0EE7E7CC}"/>
              </a:ext>
            </a:extLst>
          </p:cNvPr>
          <p:cNvSpPr>
            <a:spLocks noGrp="1"/>
          </p:cNvSpPr>
          <p:nvPr>
            <p:ph type="pic" idx="10"/>
          </p:nvPr>
        </p:nvSpPr>
        <p:spPr>
          <a:xfrm>
            <a:off x="2241060" y="1116293"/>
            <a:ext cx="3427345" cy="1192284"/>
          </a:xfrm>
        </p:spPr>
        <p:txBody>
          <a:bodyPr>
            <a:normAutofit/>
          </a:bodyPr>
          <a:lstStyle/>
          <a:p>
            <a:pPr marL="685800" indent="-285750">
              <a:buFont typeface="Arial" panose="020B0604020202020204" pitchFamily="34" charset="0"/>
              <a:buChar char="•"/>
            </a:pPr>
            <a:r>
              <a:rPr lang="en-US" sz="1500" b="1" dirty="0">
                <a:solidFill>
                  <a:schemeClr val="tx1"/>
                </a:solidFill>
                <a:latin typeface="Arial Nova Light" panose="020B0304020202020204" pitchFamily="34" charset="0"/>
                <a:ea typeface="Gadugi" panose="020B0502040204020203" pitchFamily="34" charset="0"/>
              </a:rPr>
              <a:t>11/13/2025 Amyloid PET/CT </a:t>
            </a:r>
          </a:p>
          <a:p>
            <a:pPr marL="1143000" lvl="1" indent="-285750">
              <a:buFont typeface="Arial" panose="020B0604020202020204" pitchFamily="34" charset="0"/>
              <a:buChar char="•"/>
            </a:pPr>
            <a:r>
              <a:rPr lang="en-US" sz="1300" dirty="0">
                <a:solidFill>
                  <a:schemeClr val="tx1"/>
                </a:solidFill>
                <a:latin typeface="Arial Nova Light" panose="020B0304020202020204" pitchFamily="34" charset="0"/>
                <a:ea typeface="Gadugi" panose="020B0502040204020203" pitchFamily="34" charset="0"/>
              </a:rPr>
              <a:t>Negative indicating sparse to no amyloid </a:t>
            </a:r>
            <a:r>
              <a:rPr lang="en-US" sz="1300" dirty="0" err="1">
                <a:solidFill>
                  <a:schemeClr val="tx1"/>
                </a:solidFill>
                <a:latin typeface="Arial Nova Light" panose="020B0304020202020204" pitchFamily="34" charset="0"/>
                <a:ea typeface="Gadugi" panose="020B0502040204020203" pitchFamily="34" charset="0"/>
              </a:rPr>
              <a:t>neuritic</a:t>
            </a:r>
            <a:r>
              <a:rPr lang="en-US" sz="1300" dirty="0">
                <a:solidFill>
                  <a:schemeClr val="tx1"/>
                </a:solidFill>
                <a:latin typeface="Arial Nova Light" panose="020B0304020202020204" pitchFamily="34" charset="0"/>
                <a:ea typeface="Gadugi" panose="020B0502040204020203" pitchFamily="34" charset="0"/>
              </a:rPr>
              <a:t> plaques</a:t>
            </a:r>
          </a:p>
          <a:p>
            <a:pPr marL="1143000" lvl="1" indent="-285750">
              <a:buFont typeface="Arial" panose="020B0604020202020204" pitchFamily="34" charset="0"/>
              <a:buChar char="•"/>
            </a:pPr>
            <a:r>
              <a:rPr lang="en-US" sz="1300" dirty="0">
                <a:solidFill>
                  <a:schemeClr val="tx1"/>
                </a:solidFill>
                <a:latin typeface="Arial Nova Light" panose="020B0304020202020204" pitchFamily="34" charset="0"/>
                <a:ea typeface="Gadugi" panose="020B0502040204020203" pitchFamily="34" charset="0"/>
              </a:rPr>
              <a:t>Mild cerebral atrophy</a:t>
            </a:r>
          </a:p>
          <a:p>
            <a:endParaRPr lang="en-US" sz="2800" dirty="0"/>
          </a:p>
        </p:txBody>
      </p:sp>
      <p:sp>
        <p:nvSpPr>
          <p:cNvPr id="10" name="TextBox 9">
            <a:extLst>
              <a:ext uri="{FF2B5EF4-FFF2-40B4-BE49-F238E27FC236}">
                <a16:creationId xmlns:a16="http://schemas.microsoft.com/office/drawing/2014/main" id="{1776E784-8F60-DF95-5ABF-52800D2C713B}"/>
              </a:ext>
            </a:extLst>
          </p:cNvPr>
          <p:cNvSpPr txBox="1"/>
          <p:nvPr/>
        </p:nvSpPr>
        <p:spPr>
          <a:xfrm>
            <a:off x="823501" y="4330807"/>
            <a:ext cx="1106750" cy="307777"/>
          </a:xfrm>
          <a:prstGeom prst="rect">
            <a:avLst/>
          </a:prstGeom>
          <a:noFill/>
        </p:spPr>
        <p:txBody>
          <a:bodyPr wrap="square" rtlCol="0">
            <a:spAutoFit/>
          </a:bodyPr>
          <a:lstStyle/>
          <a:p>
            <a:r>
              <a:rPr lang="en-US" sz="1400" dirty="0">
                <a:hlinkClick r:id="rId4"/>
              </a:rPr>
              <a:t>MRI Brain</a:t>
            </a:r>
            <a:endParaRPr lang="en-US" sz="1400" dirty="0"/>
          </a:p>
        </p:txBody>
      </p:sp>
      <p:sp>
        <p:nvSpPr>
          <p:cNvPr id="15" name="TextBox 14">
            <a:extLst>
              <a:ext uri="{FF2B5EF4-FFF2-40B4-BE49-F238E27FC236}">
                <a16:creationId xmlns:a16="http://schemas.microsoft.com/office/drawing/2014/main" id="{011062A7-57E8-D1E9-8F41-18300C0BEC12}"/>
              </a:ext>
            </a:extLst>
          </p:cNvPr>
          <p:cNvSpPr txBox="1"/>
          <p:nvPr/>
        </p:nvSpPr>
        <p:spPr>
          <a:xfrm>
            <a:off x="5735798" y="1116293"/>
            <a:ext cx="3254913" cy="1200329"/>
          </a:xfrm>
          <a:prstGeom prst="rect">
            <a:avLst/>
          </a:prstGeom>
          <a:noFill/>
        </p:spPr>
        <p:txBody>
          <a:bodyPr wrap="square" rtlCol="0">
            <a:spAutoFit/>
          </a:bodyPr>
          <a:lstStyle/>
          <a:p>
            <a:pPr marL="285750" indent="-285750">
              <a:buFont typeface="Arial" panose="020B0604020202020204" pitchFamily="34" charset="0"/>
              <a:buChar char="•"/>
            </a:pPr>
            <a:r>
              <a:rPr lang="en-US" sz="1500" b="1" dirty="0">
                <a:latin typeface="Arial Nova Light" panose="020B0304020202020204" pitchFamily="34" charset="0"/>
                <a:ea typeface="Gadugi" panose="020B0502040204020203" pitchFamily="34" charset="0"/>
              </a:rPr>
              <a:t>03/20/2026 FDG-PET/CT</a:t>
            </a:r>
          </a:p>
          <a:p>
            <a:pPr marL="742950" lvl="1" indent="-285750">
              <a:buFont typeface="Arial" panose="020B0604020202020204" pitchFamily="34" charset="0"/>
              <a:buChar char="•"/>
            </a:pPr>
            <a:r>
              <a:rPr lang="en-US" sz="1300" dirty="0">
                <a:latin typeface="Arial Nova Light" panose="020B0304020202020204" pitchFamily="34" charset="0"/>
                <a:ea typeface="Gadugi" panose="020B0502040204020203" pitchFamily="34" charset="0"/>
              </a:rPr>
              <a:t>No evidence of regional hypometabolism</a:t>
            </a:r>
          </a:p>
          <a:p>
            <a:pPr marL="742950" lvl="1" indent="-285750">
              <a:buFont typeface="Arial" panose="020B0604020202020204" pitchFamily="34" charset="0"/>
              <a:buChar char="•"/>
            </a:pPr>
            <a:r>
              <a:rPr lang="en-US" sz="1300" dirty="0">
                <a:latin typeface="Arial Nova Light" panose="020B0304020202020204" pitchFamily="34" charset="0"/>
                <a:ea typeface="Gadugi" panose="020B0502040204020203" pitchFamily="34" charset="0"/>
              </a:rPr>
              <a:t>Mild global cerebral volume loss</a:t>
            </a:r>
          </a:p>
          <a:p>
            <a:endParaRPr lang="en-US" dirty="0"/>
          </a:p>
        </p:txBody>
      </p:sp>
    </p:spTree>
    <p:extLst>
      <p:ext uri="{BB962C8B-B14F-4D97-AF65-F5344CB8AC3E}">
        <p14:creationId xmlns:p14="http://schemas.microsoft.com/office/powerpoint/2010/main" val="316698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p:bldP spid="10"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A6E6EF37267C4C83EBB20A5E8E3CFA" ma:contentTypeVersion="21" ma:contentTypeDescription="Create a new document." ma:contentTypeScope="" ma:versionID="937d9084f02030e4848ebcdea728d228">
  <xsd:schema xmlns:xsd="http://www.w3.org/2001/XMLSchema" xmlns:xs="http://www.w3.org/2001/XMLSchema" xmlns:p="http://schemas.microsoft.com/office/2006/metadata/properties" xmlns:ns2="d149279c-81d3-480c-b69a-bdf9fa192fab" xmlns:ns3="cd8ab853-3d40-4200-abd4-dbc558b873fb" targetNamespace="http://schemas.microsoft.com/office/2006/metadata/properties" ma:root="true" ma:fieldsID="ccbcfec595fbc152641628405cdc22e8" ns2:_="" ns3:_="">
    <xsd:import namespace="d149279c-81d3-480c-b69a-bdf9fa192fab"/>
    <xsd:import namespace="cd8ab853-3d40-4200-abd4-dbc558b873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Comments"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49279c-81d3-480c-b69a-bdf9fa192f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element name="Comments" ma:index="23" nillable="true" ma:displayName="Comments" ma:internalName="Comment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8ab853-3d40-4200-abd4-dbc558b873f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e09d68-42be-4a35-913c-dc3239caea8f}" ma:internalName="TaxCatchAll" ma:showField="CatchAllData" ma:web="cd8ab853-3d40-4200-abd4-dbc558b873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49279c-81d3-480c-b69a-bdf9fa192fab">
      <Terms xmlns="http://schemas.microsoft.com/office/infopath/2007/PartnerControls"/>
    </lcf76f155ced4ddcb4097134ff3c332f>
    <Comments xmlns="d149279c-81d3-480c-b69a-bdf9fa192fab" xsi:nil="true"/>
    <TaxCatchAll xmlns="cd8ab853-3d40-4200-abd4-dbc558b873fb" xsi:nil="true"/>
  </documentManagement>
</p:properties>
</file>

<file path=customXml/itemProps1.xml><?xml version="1.0" encoding="utf-8"?>
<ds:datastoreItem xmlns:ds="http://schemas.openxmlformats.org/officeDocument/2006/customXml" ds:itemID="{30EFE06B-D319-4507-9439-45246DA4BD30}"/>
</file>

<file path=customXml/itemProps2.xml><?xml version="1.0" encoding="utf-8"?>
<ds:datastoreItem xmlns:ds="http://schemas.openxmlformats.org/officeDocument/2006/customXml" ds:itemID="{71EF8959-5C04-4245-B2F6-53DB00672365}"/>
</file>

<file path=customXml/itemProps3.xml><?xml version="1.0" encoding="utf-8"?>
<ds:datastoreItem xmlns:ds="http://schemas.openxmlformats.org/officeDocument/2006/customXml" ds:itemID="{C4C910D6-8B8F-42BD-82B7-FA0BD09D2A07}"/>
</file>

<file path=docProps/app.xml><?xml version="1.0" encoding="utf-8"?>
<Properties xmlns="http://schemas.openxmlformats.org/officeDocument/2006/extended-properties" xmlns:vt="http://schemas.openxmlformats.org/officeDocument/2006/docPropsVTypes">
  <Template>GMN1810_PPT_Template_rn2</Template>
  <TotalTime>1576</TotalTime>
  <Words>1564</Words>
  <Application>Microsoft Office PowerPoint</Application>
  <PresentationFormat>On-screen Show (16:9)</PresentationFormat>
  <Paragraphs>171</Paragraphs>
  <Slides>13</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vt:lpstr>
      <vt:lpstr>Arial Nova Light</vt:lpstr>
      <vt:lpstr>Calibri</vt:lpstr>
      <vt:lpstr>Helvetica</vt:lpstr>
      <vt:lpstr>Helvetica Light</vt:lpstr>
      <vt:lpstr>Wingdings</vt:lpstr>
      <vt:lpstr>Office Theme</vt:lpstr>
      <vt:lpstr>Acrobat Document</vt:lpstr>
      <vt:lpstr>Savannah Neurology Specialists: Case Conference Call</vt:lpstr>
      <vt:lpstr>Patient Demographics</vt:lpstr>
      <vt:lpstr>Medical History</vt:lpstr>
      <vt:lpstr>Additional History</vt:lpstr>
      <vt:lpstr>Neuropsych Testing Results  MoCA, REY-O Copy, Immediate, Delayed Recall</vt:lpstr>
      <vt:lpstr>Neuropsych Testing Results TMT A, TMT B SAMPLE, PHQ-9, GAD-7</vt:lpstr>
      <vt:lpstr>Diagnostic Work Up Timeline</vt:lpstr>
      <vt:lpstr>Diagnostic Testing Labs &amp; Pathology Reports</vt:lpstr>
      <vt:lpstr>Radiology MRI and PET CT</vt:lpstr>
      <vt:lpstr>Neuropsychological Evaluation</vt:lpstr>
      <vt:lpstr>Possible Diagnosis</vt:lpstr>
      <vt:lpstr>Recommendations</vt:lpstr>
      <vt:lpstr>THANK YOU &amp; HAPPY FRIDAY!</vt:lpstr>
    </vt:vector>
  </TitlesOfParts>
  <Company>Visualab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Dillard, Rebecca L</dc:creator>
  <cp:lastModifiedBy>Rowland, Stacey L.</cp:lastModifiedBy>
  <cp:revision>27</cp:revision>
  <dcterms:created xsi:type="dcterms:W3CDTF">2018-08-17T11:44:16Z</dcterms:created>
  <dcterms:modified xsi:type="dcterms:W3CDTF">2026-06-11T23:43:53Z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0x01010018A6E6EF37267C4C83EBB20A5E8E3CFA</vt:lpwstr>
  </property>
</Properties>
</file>