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84" r:id="rId10"/>
    <p:sldId id="285" r:id="rId11"/>
    <p:sldId id="261" r:id="rId12"/>
    <p:sldId id="286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87" r:id="rId22"/>
    <p:sldId id="288" r:id="rId23"/>
    <p:sldId id="289" r:id="rId24"/>
    <p:sldId id="270" r:id="rId25"/>
    <p:sldId id="29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91" r:id="rId35"/>
    <p:sldId id="292" r:id="rId36"/>
    <p:sldId id="279" r:id="rId37"/>
    <p:sldId id="293" r:id="rId38"/>
    <p:sldId id="294" r:id="rId39"/>
    <p:sldId id="295" r:id="rId40"/>
    <p:sldId id="296" r:id="rId41"/>
    <p:sldId id="297" r:id="rId42"/>
    <p:sldId id="280" r:id="rId43"/>
    <p:sldId id="281" r:id="rId44"/>
    <p:sldId id="282" r:id="rId45"/>
    <p:sldId id="283" r:id="rId4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7248"/>
    <a:srgbClr val="7B756F"/>
    <a:srgbClr val="5A5148"/>
    <a:srgbClr val="82C032"/>
    <a:srgbClr val="679B2A"/>
    <a:srgbClr val="005385"/>
    <a:srgbClr val="004773"/>
    <a:srgbClr val="016697"/>
    <a:srgbClr val="3F80CD"/>
    <a:srgbClr val="6E63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1" autoAdjust="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582" y="126"/>
      </p:cViewPr>
      <p:guideLst>
        <p:guide orient="horz" pos="159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8796" y="3784698"/>
            <a:ext cx="6537380" cy="417745"/>
          </a:xfrm>
        </p:spPr>
        <p:txBody>
          <a:bodyPr>
            <a:noAutofit/>
          </a:bodyPr>
          <a:lstStyle>
            <a:lvl1pPr algn="r">
              <a:defRPr sz="2800" b="1" i="0">
                <a:solidFill>
                  <a:srgbClr val="6E635A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80964" y="4235585"/>
            <a:ext cx="5805211" cy="410576"/>
          </a:xfrm>
        </p:spPr>
        <p:txBody>
          <a:bodyPr>
            <a:noAutofit/>
          </a:bodyPr>
          <a:lstStyle>
            <a:lvl1pPr marL="0" indent="0" algn="r">
              <a:buNone/>
              <a:defRPr sz="2200" b="0" i="0">
                <a:solidFill>
                  <a:srgbClr val="6E635A"/>
                </a:solidFill>
                <a:latin typeface="Helvetica Light"/>
                <a:cs typeface="Helvetica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01.01.18</a:t>
            </a:r>
          </a:p>
        </p:txBody>
      </p:sp>
      <p:pic>
        <p:nvPicPr>
          <p:cNvPr id="9" name="Picture 8" descr="GMN Gif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82" y="755241"/>
            <a:ext cx="4275218" cy="138315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999519" y="0"/>
            <a:ext cx="1144481" cy="5190480"/>
          </a:xfrm>
          <a:prstGeom prst="rect">
            <a:avLst/>
          </a:prstGeom>
          <a:gradFill>
            <a:gsLst>
              <a:gs pos="0">
                <a:srgbClr val="004773"/>
              </a:gs>
              <a:gs pos="100000">
                <a:srgbClr val="005385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8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hoto-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5080320"/>
            <a:ext cx="9143999" cy="76140"/>
          </a:xfrm>
          <a:prstGeom prst="rect">
            <a:avLst/>
          </a:prstGeom>
          <a:gradFill>
            <a:gsLst>
              <a:gs pos="0">
                <a:srgbClr val="5A5148"/>
              </a:gs>
              <a:gs pos="100000">
                <a:srgbClr val="7B756F"/>
              </a:gs>
            </a:gsLst>
            <a:lin ang="1512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3999" cy="907198"/>
          </a:xfrm>
          <a:prstGeom prst="rect">
            <a:avLst/>
          </a:prstGeom>
          <a:gradFill>
            <a:gsLst>
              <a:gs pos="0">
                <a:srgbClr val="5A5148"/>
              </a:gs>
              <a:gs pos="100000">
                <a:srgbClr val="7B756F"/>
              </a:gs>
            </a:gsLst>
            <a:lin ang="1512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Icon-Corne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976" y="4270320"/>
            <a:ext cx="617571" cy="6008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00151"/>
            <a:ext cx="4531909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098"/>
            <a:ext cx="8229600" cy="902101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 + Photo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423225" y="1315439"/>
            <a:ext cx="3443321" cy="22744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6x4 Pic</a:t>
            </a:r>
          </a:p>
        </p:txBody>
      </p:sp>
    </p:spTree>
    <p:extLst>
      <p:ext uri="{BB962C8B-B14F-4D97-AF65-F5344CB8AC3E}">
        <p14:creationId xmlns:p14="http://schemas.microsoft.com/office/powerpoint/2010/main" val="2558292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H="1">
            <a:off x="-2" y="0"/>
            <a:ext cx="7999519" cy="5143500"/>
          </a:xfrm>
          <a:prstGeom prst="rect">
            <a:avLst/>
          </a:prstGeom>
          <a:gradFill>
            <a:gsLst>
              <a:gs pos="0">
                <a:srgbClr val="004773"/>
              </a:gs>
              <a:gs pos="100000">
                <a:srgbClr val="005385"/>
              </a:gs>
            </a:gsLst>
            <a:lin ang="1512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BigQuot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24" y="427680"/>
            <a:ext cx="6418382" cy="3502329"/>
          </a:xfrm>
          <a:prstGeom prst="rect">
            <a:avLst/>
          </a:prstGeom>
        </p:spPr>
      </p:pic>
      <p:pic>
        <p:nvPicPr>
          <p:cNvPr id="9" name="Picture 8" descr="LogoIcon-Corne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976" y="4270320"/>
            <a:ext cx="617571" cy="60088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39588" y="1095644"/>
            <a:ext cx="5805427" cy="2332275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800" b="0" i="0" baseline="0">
                <a:solidFill>
                  <a:srgbClr val="FFFFFF"/>
                </a:solidFill>
                <a:latin typeface="Helvetica Light"/>
                <a:cs typeface="Helvetica Light"/>
              </a:defRPr>
            </a:lvl1pPr>
            <a:lvl2pPr marL="457200" indent="0" algn="r">
              <a:buFontTx/>
              <a:buNone/>
              <a:defRPr sz="1800">
                <a:solidFill>
                  <a:srgbClr val="FFFFFF"/>
                </a:solidFill>
              </a:defRPr>
            </a:lvl2pPr>
            <a:lvl3pPr marL="914400" indent="0" algn="r">
              <a:buFontTx/>
              <a:buNone/>
              <a:defRPr sz="1800">
                <a:solidFill>
                  <a:srgbClr val="FFFFFF"/>
                </a:solidFill>
              </a:defRPr>
            </a:lvl3pPr>
            <a:lvl4pPr marL="1371600" indent="0" algn="r">
              <a:buFontTx/>
              <a:buNone/>
              <a:defRPr sz="1800">
                <a:solidFill>
                  <a:srgbClr val="FFFFFF"/>
                </a:solidFill>
              </a:defRPr>
            </a:lvl4pPr>
            <a:lvl5pPr marL="1828800" indent="0" algn="r"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Quote goes here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939588" y="3519165"/>
            <a:ext cx="5805427" cy="466036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800" b="1" i="0" baseline="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457200" indent="0" algn="r">
              <a:buFontTx/>
              <a:buNone/>
              <a:defRPr sz="1800">
                <a:solidFill>
                  <a:srgbClr val="FFFFFF"/>
                </a:solidFill>
              </a:defRPr>
            </a:lvl2pPr>
            <a:lvl3pPr marL="914400" indent="0" algn="r">
              <a:buFontTx/>
              <a:buNone/>
              <a:defRPr sz="1800">
                <a:solidFill>
                  <a:srgbClr val="FFFFFF"/>
                </a:solidFill>
              </a:defRPr>
            </a:lvl3pPr>
            <a:lvl4pPr marL="1371600" indent="0" algn="r">
              <a:buFontTx/>
              <a:buNone/>
              <a:defRPr sz="1800">
                <a:solidFill>
                  <a:srgbClr val="FFFFFF"/>
                </a:solidFill>
              </a:defRPr>
            </a:lvl4pPr>
            <a:lvl5pPr marL="1828800" indent="0" algn="r"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// Quote Author</a:t>
            </a:r>
          </a:p>
        </p:txBody>
      </p:sp>
    </p:spTree>
    <p:extLst>
      <p:ext uri="{BB962C8B-B14F-4D97-AF65-F5344CB8AC3E}">
        <p14:creationId xmlns:p14="http://schemas.microsoft.com/office/powerpoint/2010/main" val="196370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7999517" cy="5143501"/>
          </a:xfrm>
          <a:prstGeom prst="rect">
            <a:avLst/>
          </a:prstGeom>
          <a:gradFill>
            <a:gsLst>
              <a:gs pos="0">
                <a:srgbClr val="679B2A"/>
              </a:gs>
              <a:gs pos="100000">
                <a:srgbClr val="82C032"/>
              </a:gs>
            </a:gsLst>
            <a:lin ang="1512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BigQuot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24" y="427680"/>
            <a:ext cx="6418382" cy="3502329"/>
          </a:xfrm>
          <a:prstGeom prst="rect">
            <a:avLst/>
          </a:prstGeom>
        </p:spPr>
      </p:pic>
      <p:pic>
        <p:nvPicPr>
          <p:cNvPr id="9" name="Picture 8" descr="LogoIcon-Corne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976" y="4270320"/>
            <a:ext cx="617571" cy="60088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39588" y="1095644"/>
            <a:ext cx="5805427" cy="2332275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800" b="0" i="0" baseline="0">
                <a:solidFill>
                  <a:srgbClr val="FFFFFF"/>
                </a:solidFill>
                <a:latin typeface="Helvetica Light"/>
                <a:cs typeface="Helvetica Light"/>
              </a:defRPr>
            </a:lvl1pPr>
            <a:lvl2pPr marL="457200" indent="0" algn="r">
              <a:buFontTx/>
              <a:buNone/>
              <a:defRPr sz="1800">
                <a:solidFill>
                  <a:srgbClr val="FFFFFF"/>
                </a:solidFill>
              </a:defRPr>
            </a:lvl2pPr>
            <a:lvl3pPr marL="914400" indent="0" algn="r">
              <a:buFontTx/>
              <a:buNone/>
              <a:defRPr sz="1800">
                <a:solidFill>
                  <a:srgbClr val="FFFFFF"/>
                </a:solidFill>
              </a:defRPr>
            </a:lvl3pPr>
            <a:lvl4pPr marL="1371600" indent="0" algn="r">
              <a:buFontTx/>
              <a:buNone/>
              <a:defRPr sz="1800">
                <a:solidFill>
                  <a:srgbClr val="FFFFFF"/>
                </a:solidFill>
              </a:defRPr>
            </a:lvl4pPr>
            <a:lvl5pPr marL="1828800" indent="0" algn="r"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Quote goes here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939588" y="3519165"/>
            <a:ext cx="5805427" cy="466036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800" b="1" i="0" baseline="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457200" indent="0" algn="r">
              <a:buFontTx/>
              <a:buNone/>
              <a:defRPr sz="1800">
                <a:solidFill>
                  <a:srgbClr val="FFFFFF"/>
                </a:solidFill>
              </a:defRPr>
            </a:lvl2pPr>
            <a:lvl3pPr marL="914400" indent="0" algn="r">
              <a:buFontTx/>
              <a:buNone/>
              <a:defRPr sz="1800">
                <a:solidFill>
                  <a:srgbClr val="FFFFFF"/>
                </a:solidFill>
              </a:defRPr>
            </a:lvl3pPr>
            <a:lvl4pPr marL="1371600" indent="0" algn="r">
              <a:buFontTx/>
              <a:buNone/>
              <a:defRPr sz="1800">
                <a:solidFill>
                  <a:srgbClr val="FFFFFF"/>
                </a:solidFill>
              </a:defRPr>
            </a:lvl4pPr>
            <a:lvl5pPr marL="1828800" indent="0" algn="r"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// Quote Author</a:t>
            </a:r>
          </a:p>
        </p:txBody>
      </p:sp>
    </p:spTree>
    <p:extLst>
      <p:ext uri="{BB962C8B-B14F-4D97-AF65-F5344CB8AC3E}">
        <p14:creationId xmlns:p14="http://schemas.microsoft.com/office/powerpoint/2010/main" val="1905244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7999517" cy="5143500"/>
          </a:xfrm>
          <a:prstGeom prst="rect">
            <a:avLst/>
          </a:prstGeom>
          <a:gradFill>
            <a:gsLst>
              <a:gs pos="0">
                <a:srgbClr val="5A5148"/>
              </a:gs>
              <a:gs pos="100000">
                <a:srgbClr val="7B756F"/>
              </a:gs>
            </a:gsLst>
            <a:lin ang="1512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BigQuot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24" y="427680"/>
            <a:ext cx="6418382" cy="3502329"/>
          </a:xfrm>
          <a:prstGeom prst="rect">
            <a:avLst/>
          </a:prstGeom>
        </p:spPr>
      </p:pic>
      <p:pic>
        <p:nvPicPr>
          <p:cNvPr id="9" name="Picture 8" descr="LogoIcon-Corne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976" y="4270320"/>
            <a:ext cx="617571" cy="60088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39588" y="1095644"/>
            <a:ext cx="5805427" cy="2332275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800" b="0" i="0" baseline="0">
                <a:solidFill>
                  <a:srgbClr val="FFFFFF"/>
                </a:solidFill>
                <a:latin typeface="Helvetica Light"/>
                <a:cs typeface="Helvetica Light"/>
              </a:defRPr>
            </a:lvl1pPr>
            <a:lvl2pPr marL="457200" indent="0" algn="r">
              <a:buFontTx/>
              <a:buNone/>
              <a:defRPr sz="1800">
                <a:solidFill>
                  <a:srgbClr val="FFFFFF"/>
                </a:solidFill>
              </a:defRPr>
            </a:lvl2pPr>
            <a:lvl3pPr marL="914400" indent="0" algn="r">
              <a:buFontTx/>
              <a:buNone/>
              <a:defRPr sz="1800">
                <a:solidFill>
                  <a:srgbClr val="FFFFFF"/>
                </a:solidFill>
              </a:defRPr>
            </a:lvl3pPr>
            <a:lvl4pPr marL="1371600" indent="0" algn="r">
              <a:buFontTx/>
              <a:buNone/>
              <a:defRPr sz="1800">
                <a:solidFill>
                  <a:srgbClr val="FFFFFF"/>
                </a:solidFill>
              </a:defRPr>
            </a:lvl4pPr>
            <a:lvl5pPr marL="1828800" indent="0" algn="r"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Quote goes here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939588" y="3519165"/>
            <a:ext cx="5805427" cy="466036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800" b="1" i="0" baseline="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457200" indent="0" algn="r">
              <a:buFontTx/>
              <a:buNone/>
              <a:defRPr sz="1800">
                <a:solidFill>
                  <a:srgbClr val="FFFFFF"/>
                </a:solidFill>
              </a:defRPr>
            </a:lvl2pPr>
            <a:lvl3pPr marL="914400" indent="0" algn="r">
              <a:buFontTx/>
              <a:buNone/>
              <a:defRPr sz="1800">
                <a:solidFill>
                  <a:srgbClr val="FFFFFF"/>
                </a:solidFill>
              </a:defRPr>
            </a:lvl3pPr>
            <a:lvl4pPr marL="1371600" indent="0" algn="r">
              <a:buFontTx/>
              <a:buNone/>
              <a:defRPr sz="1800">
                <a:solidFill>
                  <a:srgbClr val="FFFFFF"/>
                </a:solidFill>
              </a:defRPr>
            </a:lvl4pPr>
            <a:lvl5pPr marL="1828800" indent="0" algn="r"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// Quote Author</a:t>
            </a:r>
          </a:p>
        </p:txBody>
      </p:sp>
    </p:spTree>
    <p:extLst>
      <p:ext uri="{BB962C8B-B14F-4D97-AF65-F5344CB8AC3E}">
        <p14:creationId xmlns:p14="http://schemas.microsoft.com/office/powerpoint/2010/main" val="2577471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42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9144000" cy="907200"/>
          </a:xfrm>
          <a:prstGeom prst="rect">
            <a:avLst/>
          </a:prstGeom>
          <a:gradFill>
            <a:gsLst>
              <a:gs pos="0">
                <a:srgbClr val="004773"/>
              </a:gs>
              <a:gs pos="100000">
                <a:srgbClr val="005385"/>
              </a:gs>
            </a:gsLst>
            <a:lin ang="1512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098"/>
            <a:ext cx="8229600" cy="902101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7525374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" y="5080320"/>
            <a:ext cx="9144000" cy="76140"/>
          </a:xfrm>
          <a:prstGeom prst="rect">
            <a:avLst/>
          </a:prstGeom>
          <a:gradFill>
            <a:gsLst>
              <a:gs pos="0">
                <a:srgbClr val="004773"/>
              </a:gs>
              <a:gs pos="100000">
                <a:srgbClr val="005385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LogoIcon-Corne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976" y="4270320"/>
            <a:ext cx="617571" cy="60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53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080320"/>
            <a:ext cx="9143999" cy="76140"/>
          </a:xfrm>
          <a:prstGeom prst="rect">
            <a:avLst/>
          </a:prstGeom>
          <a:gradFill>
            <a:gsLst>
              <a:gs pos="0">
                <a:srgbClr val="679B2A"/>
              </a:gs>
              <a:gs pos="100000">
                <a:srgbClr val="82C032"/>
              </a:gs>
            </a:gsLst>
            <a:lin ang="1512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-1"/>
            <a:ext cx="9143999" cy="907199"/>
          </a:xfrm>
          <a:prstGeom prst="rect">
            <a:avLst/>
          </a:prstGeom>
          <a:gradFill>
            <a:gsLst>
              <a:gs pos="0">
                <a:srgbClr val="679B2A"/>
              </a:gs>
              <a:gs pos="100000">
                <a:srgbClr val="82C032"/>
              </a:gs>
            </a:gsLst>
            <a:lin ang="1512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098"/>
            <a:ext cx="8229600" cy="902101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7525374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descr="LogoIcon-Corne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976" y="4270320"/>
            <a:ext cx="617571" cy="60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3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5080320"/>
            <a:ext cx="9143999" cy="76140"/>
          </a:xfrm>
          <a:prstGeom prst="rect">
            <a:avLst/>
          </a:prstGeom>
          <a:gradFill>
            <a:gsLst>
              <a:gs pos="0">
                <a:srgbClr val="5A5148"/>
              </a:gs>
              <a:gs pos="100000">
                <a:srgbClr val="7B756F"/>
              </a:gs>
            </a:gsLst>
            <a:lin ang="1512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3999" cy="907198"/>
          </a:xfrm>
          <a:prstGeom prst="rect">
            <a:avLst/>
          </a:prstGeom>
          <a:gradFill>
            <a:gsLst>
              <a:gs pos="0">
                <a:srgbClr val="5A5148"/>
              </a:gs>
              <a:gs pos="100000">
                <a:srgbClr val="7B756F"/>
              </a:gs>
            </a:gsLst>
            <a:lin ang="1512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098"/>
            <a:ext cx="8229600" cy="902101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7525374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descr="LogoIcon-Corne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976" y="4270320"/>
            <a:ext cx="617571" cy="60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69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rgbClr val="004773"/>
              </a:gs>
              <a:gs pos="100000">
                <a:srgbClr val="005385"/>
              </a:gs>
            </a:gsLst>
            <a:lin ang="1512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993" y="1846800"/>
            <a:ext cx="4567951" cy="505440"/>
          </a:xfrm>
        </p:spPr>
        <p:txBody>
          <a:bodyPr anchor="t">
            <a:normAutofit/>
          </a:bodyPr>
          <a:lstStyle>
            <a:lvl1pPr algn="r">
              <a:defRPr sz="28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2993" y="2352240"/>
            <a:ext cx="4567951" cy="381116"/>
          </a:xfrm>
        </p:spPr>
        <p:txBody>
          <a:bodyPr anchor="b">
            <a:normAutofit/>
          </a:bodyPr>
          <a:lstStyle>
            <a:lvl1pPr marL="0" indent="0" algn="r">
              <a:buNone/>
              <a:defRPr sz="22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</a:t>
            </a:r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426816" y="0"/>
            <a:ext cx="2572703" cy="5143500"/>
          </a:xfrm>
        </p:spPr>
        <p:txBody>
          <a:bodyPr/>
          <a:lstStyle>
            <a:lvl1pPr marL="0" indent="0">
              <a:buNone/>
              <a:defRPr sz="3200" baseline="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Tall Pic</a:t>
            </a:r>
          </a:p>
        </p:txBody>
      </p:sp>
      <p:pic>
        <p:nvPicPr>
          <p:cNvPr id="8" name="Picture 7" descr="Arrow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31" y="721026"/>
            <a:ext cx="984730" cy="98473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73075" y="2987805"/>
            <a:ext cx="4567238" cy="167798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800" b="0" i="0" baseline="0">
                <a:solidFill>
                  <a:srgbClr val="FFFFFF"/>
                </a:solidFill>
                <a:latin typeface="Helvetica Light"/>
                <a:cs typeface="Helvetica Light"/>
              </a:defRPr>
            </a:lvl1pPr>
            <a:lvl2pPr marL="457200" indent="0" algn="r">
              <a:buFontTx/>
              <a:buNone/>
              <a:defRPr sz="1800">
                <a:solidFill>
                  <a:srgbClr val="FFFFFF"/>
                </a:solidFill>
              </a:defRPr>
            </a:lvl2pPr>
            <a:lvl3pPr marL="914400" indent="0" algn="r">
              <a:buFontTx/>
              <a:buNone/>
              <a:defRPr sz="1800">
                <a:solidFill>
                  <a:srgbClr val="FFFFFF"/>
                </a:solidFill>
              </a:defRPr>
            </a:lvl3pPr>
            <a:lvl4pPr marL="1371600" indent="0" algn="r">
              <a:buFontTx/>
              <a:buNone/>
              <a:defRPr sz="1800">
                <a:solidFill>
                  <a:srgbClr val="FFFFFF"/>
                </a:solidFill>
              </a:defRPr>
            </a:lvl4pPr>
            <a:lvl5pPr marL="1828800" indent="0" algn="r"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Section Description</a:t>
            </a:r>
          </a:p>
        </p:txBody>
      </p:sp>
    </p:spTree>
    <p:extLst>
      <p:ext uri="{BB962C8B-B14F-4D97-AF65-F5344CB8AC3E}">
        <p14:creationId xmlns:p14="http://schemas.microsoft.com/office/powerpoint/2010/main" val="370705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rgbClr val="679B2A"/>
              </a:gs>
              <a:gs pos="100000">
                <a:srgbClr val="82C032"/>
              </a:gs>
            </a:gsLst>
            <a:lin ang="1512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993" y="1846800"/>
            <a:ext cx="4567951" cy="505440"/>
          </a:xfrm>
        </p:spPr>
        <p:txBody>
          <a:bodyPr anchor="t">
            <a:normAutofit/>
          </a:bodyPr>
          <a:lstStyle>
            <a:lvl1pPr algn="r">
              <a:defRPr sz="28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2993" y="2352240"/>
            <a:ext cx="4567951" cy="381116"/>
          </a:xfrm>
        </p:spPr>
        <p:txBody>
          <a:bodyPr anchor="b">
            <a:normAutofit/>
          </a:bodyPr>
          <a:lstStyle>
            <a:lvl1pPr marL="0" indent="0" algn="r">
              <a:buNone/>
              <a:defRPr sz="22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</a:t>
            </a:r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426816" y="0"/>
            <a:ext cx="2572703" cy="5143500"/>
          </a:xfrm>
        </p:spPr>
        <p:txBody>
          <a:bodyPr/>
          <a:lstStyle>
            <a:lvl1pPr marL="0" indent="0">
              <a:buNone/>
              <a:defRPr sz="3200" baseline="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Tall Pic</a:t>
            </a:r>
          </a:p>
        </p:txBody>
      </p:sp>
      <p:pic>
        <p:nvPicPr>
          <p:cNvPr id="8" name="Picture 7" descr="Arrow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31" y="721026"/>
            <a:ext cx="984730" cy="984730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73075" y="2987805"/>
            <a:ext cx="4567238" cy="167798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800" b="0" i="0" baseline="0">
                <a:solidFill>
                  <a:srgbClr val="FFFFFF"/>
                </a:solidFill>
                <a:latin typeface="Helvetica Light"/>
                <a:cs typeface="Helvetica Light"/>
              </a:defRPr>
            </a:lvl1pPr>
            <a:lvl2pPr marL="457200" indent="0" algn="r">
              <a:buFontTx/>
              <a:buNone/>
              <a:defRPr sz="1800">
                <a:solidFill>
                  <a:srgbClr val="FFFFFF"/>
                </a:solidFill>
              </a:defRPr>
            </a:lvl2pPr>
            <a:lvl3pPr marL="914400" indent="0" algn="r">
              <a:buFontTx/>
              <a:buNone/>
              <a:defRPr sz="1800">
                <a:solidFill>
                  <a:srgbClr val="FFFFFF"/>
                </a:solidFill>
              </a:defRPr>
            </a:lvl3pPr>
            <a:lvl4pPr marL="1371600" indent="0" algn="r">
              <a:buFontTx/>
              <a:buNone/>
              <a:defRPr sz="1800">
                <a:solidFill>
                  <a:srgbClr val="FFFFFF"/>
                </a:solidFill>
              </a:defRPr>
            </a:lvl4pPr>
            <a:lvl5pPr marL="1828800" indent="0" algn="r"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Section Description</a:t>
            </a:r>
          </a:p>
        </p:txBody>
      </p:sp>
    </p:spTree>
    <p:extLst>
      <p:ext uri="{BB962C8B-B14F-4D97-AF65-F5344CB8AC3E}">
        <p14:creationId xmlns:p14="http://schemas.microsoft.com/office/powerpoint/2010/main" val="256067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rgbClr val="5A5148"/>
              </a:gs>
              <a:gs pos="100000">
                <a:srgbClr val="7B756F"/>
              </a:gs>
            </a:gsLst>
            <a:lin ang="1512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993" y="1846800"/>
            <a:ext cx="4567951" cy="505440"/>
          </a:xfrm>
        </p:spPr>
        <p:txBody>
          <a:bodyPr anchor="t">
            <a:normAutofit/>
          </a:bodyPr>
          <a:lstStyle>
            <a:lvl1pPr algn="r">
              <a:defRPr sz="28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2993" y="2352240"/>
            <a:ext cx="4567951" cy="381116"/>
          </a:xfrm>
        </p:spPr>
        <p:txBody>
          <a:bodyPr anchor="b">
            <a:normAutofit/>
          </a:bodyPr>
          <a:lstStyle>
            <a:lvl1pPr marL="0" indent="0" algn="r">
              <a:buNone/>
              <a:defRPr sz="22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</a:t>
            </a:r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426816" y="0"/>
            <a:ext cx="2572703" cy="5143500"/>
          </a:xfrm>
        </p:spPr>
        <p:txBody>
          <a:bodyPr/>
          <a:lstStyle>
            <a:lvl1pPr marL="0" indent="0">
              <a:buNone/>
              <a:defRPr sz="3200" baseline="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Tall Pic</a:t>
            </a:r>
          </a:p>
        </p:txBody>
      </p:sp>
      <p:pic>
        <p:nvPicPr>
          <p:cNvPr id="8" name="Picture 7" descr="Arrow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31" y="721026"/>
            <a:ext cx="984730" cy="984730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73075" y="2987805"/>
            <a:ext cx="4567238" cy="167798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800" b="0" i="0" baseline="0">
                <a:solidFill>
                  <a:srgbClr val="FFFFFF"/>
                </a:solidFill>
                <a:latin typeface="Helvetica Light"/>
                <a:cs typeface="Helvetica Light"/>
              </a:defRPr>
            </a:lvl1pPr>
            <a:lvl2pPr marL="457200" indent="0" algn="r">
              <a:buFontTx/>
              <a:buNone/>
              <a:defRPr sz="1800">
                <a:solidFill>
                  <a:srgbClr val="FFFFFF"/>
                </a:solidFill>
              </a:defRPr>
            </a:lvl2pPr>
            <a:lvl3pPr marL="914400" indent="0" algn="r">
              <a:buFontTx/>
              <a:buNone/>
              <a:defRPr sz="1800">
                <a:solidFill>
                  <a:srgbClr val="FFFFFF"/>
                </a:solidFill>
              </a:defRPr>
            </a:lvl3pPr>
            <a:lvl4pPr marL="1371600" indent="0" algn="r">
              <a:buFontTx/>
              <a:buNone/>
              <a:defRPr sz="1800">
                <a:solidFill>
                  <a:srgbClr val="FFFFFF"/>
                </a:solidFill>
              </a:defRPr>
            </a:lvl4pPr>
            <a:lvl5pPr marL="1828800" indent="0" algn="r"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Section Description</a:t>
            </a:r>
          </a:p>
        </p:txBody>
      </p:sp>
    </p:spTree>
    <p:extLst>
      <p:ext uri="{BB962C8B-B14F-4D97-AF65-F5344CB8AC3E}">
        <p14:creationId xmlns:p14="http://schemas.microsoft.com/office/powerpoint/2010/main" val="3405760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hoto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9144000" cy="907200"/>
          </a:xfrm>
          <a:prstGeom prst="rect">
            <a:avLst/>
          </a:prstGeom>
          <a:gradFill>
            <a:gsLst>
              <a:gs pos="0">
                <a:srgbClr val="004773"/>
              </a:gs>
              <a:gs pos="100000">
                <a:srgbClr val="005385"/>
              </a:gs>
            </a:gsLst>
            <a:lin ang="1512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5080320"/>
            <a:ext cx="9144000" cy="76140"/>
          </a:xfrm>
          <a:prstGeom prst="rect">
            <a:avLst/>
          </a:prstGeom>
          <a:gradFill>
            <a:gsLst>
              <a:gs pos="0">
                <a:srgbClr val="004773"/>
              </a:gs>
              <a:gs pos="100000">
                <a:srgbClr val="005385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LogoIcon-Corne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976" y="4270320"/>
            <a:ext cx="617571" cy="6008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00151"/>
            <a:ext cx="4531909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098"/>
            <a:ext cx="8229600" cy="902101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 + Photo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423225" y="1315439"/>
            <a:ext cx="3443321" cy="22744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6x4 Pic</a:t>
            </a:r>
          </a:p>
        </p:txBody>
      </p:sp>
    </p:spTree>
    <p:extLst>
      <p:ext uri="{BB962C8B-B14F-4D97-AF65-F5344CB8AC3E}">
        <p14:creationId xmlns:p14="http://schemas.microsoft.com/office/powerpoint/2010/main" val="3454839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hoto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080320"/>
            <a:ext cx="9143999" cy="76140"/>
          </a:xfrm>
          <a:prstGeom prst="rect">
            <a:avLst/>
          </a:prstGeom>
          <a:gradFill>
            <a:gsLst>
              <a:gs pos="0">
                <a:srgbClr val="679B2A"/>
              </a:gs>
              <a:gs pos="100000">
                <a:srgbClr val="82C032"/>
              </a:gs>
            </a:gsLst>
            <a:lin ang="1512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9143999" cy="907199"/>
          </a:xfrm>
          <a:prstGeom prst="rect">
            <a:avLst/>
          </a:prstGeom>
          <a:gradFill>
            <a:gsLst>
              <a:gs pos="0">
                <a:srgbClr val="679B2A"/>
              </a:gs>
              <a:gs pos="100000">
                <a:srgbClr val="82C032"/>
              </a:gs>
            </a:gsLst>
            <a:lin ang="1512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Icon-Corne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976" y="4270320"/>
            <a:ext cx="617571" cy="6008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00151"/>
            <a:ext cx="4531909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098"/>
            <a:ext cx="8229600" cy="902101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 + Photo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423225" y="1315439"/>
            <a:ext cx="3443321" cy="22744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6x4 Pic</a:t>
            </a:r>
          </a:p>
        </p:txBody>
      </p:sp>
    </p:spTree>
    <p:extLst>
      <p:ext uri="{BB962C8B-B14F-4D97-AF65-F5344CB8AC3E}">
        <p14:creationId xmlns:p14="http://schemas.microsoft.com/office/powerpoint/2010/main" val="113195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3" r:id="rId4"/>
    <p:sldLayoutId id="2147483651" r:id="rId5"/>
    <p:sldLayoutId id="2147483660" r:id="rId6"/>
    <p:sldLayoutId id="2147483661" r:id="rId7"/>
    <p:sldLayoutId id="2147483652" r:id="rId8"/>
    <p:sldLayoutId id="2147483664" r:id="rId9"/>
    <p:sldLayoutId id="2147483665" r:id="rId10"/>
    <p:sldLayoutId id="2147483654" r:id="rId11"/>
    <p:sldLayoutId id="2147483666" r:id="rId12"/>
    <p:sldLayoutId id="2147483667" r:id="rId13"/>
    <p:sldLayoutId id="2147483655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6E635A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E63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E635A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6E635A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6E635A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6E635A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Name of Site:</a:t>
            </a:r>
            <a:r>
              <a:rPr lang="en-US" dirty="0"/>
              <a:t> Macon MAC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Date: 2/17/2023</a:t>
            </a:r>
          </a:p>
        </p:txBody>
      </p:sp>
    </p:spTree>
    <p:extLst>
      <p:ext uri="{BB962C8B-B14F-4D97-AF65-F5344CB8AC3E}">
        <p14:creationId xmlns:p14="http://schemas.microsoft.com/office/powerpoint/2010/main" val="1175375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B788-C5BB-4F9C-9A46-D9BD76733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2D020-5FAF-4E44-B2C1-78863CC40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See images</a:t>
            </a:r>
          </a:p>
        </p:txBody>
      </p:sp>
    </p:spTree>
    <p:extLst>
      <p:ext uri="{BB962C8B-B14F-4D97-AF65-F5344CB8AC3E}">
        <p14:creationId xmlns:p14="http://schemas.microsoft.com/office/powerpoint/2010/main" val="3166984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4A3BC-A705-4CDA-9EAD-18B4FF609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LP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94928-9229-42DB-BE51-7D120D11C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done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026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16AB3-B80B-4B40-9B32-32223D6E7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Possible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7B715-FB48-404F-A8CC-0B29924E1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Vitamin B12 Deficiency</a:t>
            </a:r>
          </a:p>
          <a:p>
            <a:r>
              <a:rPr lang="en-US" sz="4800" dirty="0"/>
              <a:t>Moderate Alzheimer’s Dementia</a:t>
            </a:r>
          </a:p>
        </p:txBody>
      </p:sp>
    </p:spTree>
    <p:extLst>
      <p:ext uri="{BB962C8B-B14F-4D97-AF65-F5344CB8AC3E}">
        <p14:creationId xmlns:p14="http://schemas.microsoft.com/office/powerpoint/2010/main" val="687176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5398E-C651-47C8-A97A-B6F875CA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966B3-2E33-4945-939D-4F8EB06B2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/>
              <a:t>Pharmacotherapy</a:t>
            </a:r>
          </a:p>
          <a:p>
            <a:r>
              <a:rPr lang="en-US" sz="4800" dirty="0"/>
              <a:t>Exercise </a:t>
            </a:r>
          </a:p>
          <a:p>
            <a:r>
              <a:rPr lang="en-US" sz="4800" dirty="0"/>
              <a:t>Referral to AA and AAA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87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018FF-79F9-4387-B97E-8E5864C16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#2 Patient Demographics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7D35D-2FE1-4404-902A-986313C31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69yo F 12</a:t>
            </a:r>
            <a:r>
              <a:rPr lang="en-US" baseline="30000" dirty="0"/>
              <a:t>th</a:t>
            </a:r>
            <a:r>
              <a:rPr lang="en-US" dirty="0"/>
              <a:t> grade Ed</a:t>
            </a:r>
          </a:p>
          <a:p>
            <a:r>
              <a:rPr lang="en-US" dirty="0"/>
              <a:t>Reason for visit</a:t>
            </a:r>
          </a:p>
          <a:p>
            <a:pPr lvl="1"/>
            <a:r>
              <a:rPr lang="en-US" dirty="0"/>
              <a:t>Chief Complaint: Memory concerns</a:t>
            </a:r>
          </a:p>
          <a:p>
            <a:pPr lvl="1"/>
            <a:r>
              <a:rPr lang="en-US" dirty="0"/>
              <a:t>History of Present Illness:</a:t>
            </a:r>
          </a:p>
          <a:p>
            <a:pPr lvl="2"/>
            <a:r>
              <a:rPr lang="en-US" dirty="0"/>
              <a:t>Memory problems since 2012, worse in past 3-4yrs</a:t>
            </a:r>
          </a:p>
          <a:p>
            <a:pPr lvl="2"/>
            <a:r>
              <a:rPr lang="en-US" dirty="0"/>
              <a:t>Forgetting grocery lists, forget grandkids’ birthdays/marriage anniversary/duration of marriage</a:t>
            </a:r>
          </a:p>
          <a:p>
            <a:pPr lvl="2"/>
            <a:r>
              <a:rPr lang="en-US" dirty="0"/>
              <a:t>Concerns with driving</a:t>
            </a:r>
          </a:p>
          <a:p>
            <a:pPr lvl="2"/>
            <a:r>
              <a:rPr lang="en-US" dirty="0"/>
              <a:t>Depression and worsening memory  x2yrs after parents died (father aged 94yrs 2020, mother aged 87yrs 2021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665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58E5-976C-4903-8FE9-A4019AB6F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Medical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67B73-F981-4B1A-B381-CE202C162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Medical history</a:t>
            </a:r>
          </a:p>
          <a:p>
            <a:pPr lvl="1"/>
            <a:r>
              <a:rPr lang="en-US" dirty="0"/>
              <a:t>CAD</a:t>
            </a:r>
          </a:p>
          <a:p>
            <a:pPr lvl="1"/>
            <a:r>
              <a:rPr lang="en-US" dirty="0"/>
              <a:t>GAD</a:t>
            </a:r>
          </a:p>
          <a:p>
            <a:pPr lvl="1"/>
            <a:r>
              <a:rPr lang="en-US" dirty="0"/>
              <a:t>Major depression</a:t>
            </a:r>
          </a:p>
          <a:p>
            <a:pPr lvl="1"/>
            <a:r>
              <a:rPr lang="en-US" dirty="0"/>
              <a:t>Vertigo </a:t>
            </a:r>
          </a:p>
          <a:p>
            <a:pPr lvl="1"/>
            <a:r>
              <a:rPr lang="en-US" dirty="0"/>
              <a:t>OAB/Genital prolapse</a:t>
            </a:r>
          </a:p>
          <a:p>
            <a:r>
              <a:rPr lang="en-US" dirty="0"/>
              <a:t>Current Medications</a:t>
            </a:r>
          </a:p>
          <a:p>
            <a:pPr lvl="1"/>
            <a:r>
              <a:rPr lang="en-US" dirty="0"/>
              <a:t>Clonazepam 1mg every other day</a:t>
            </a:r>
          </a:p>
          <a:p>
            <a:pPr lvl="1"/>
            <a:r>
              <a:rPr lang="en-US" dirty="0"/>
              <a:t>Lexapro 20mg</a:t>
            </a:r>
          </a:p>
          <a:p>
            <a:pPr lvl="1"/>
            <a:r>
              <a:rPr lang="en-US" dirty="0" err="1"/>
              <a:t>Solifenacin</a:t>
            </a:r>
            <a:r>
              <a:rPr lang="en-US" dirty="0"/>
              <a:t> (</a:t>
            </a:r>
            <a:r>
              <a:rPr lang="en-US" dirty="0" err="1"/>
              <a:t>vesicare</a:t>
            </a:r>
            <a:r>
              <a:rPr lang="en-US" dirty="0"/>
              <a:t>)/meclizine </a:t>
            </a:r>
          </a:p>
          <a:p>
            <a:pPr lvl="1"/>
            <a:r>
              <a:rPr lang="en-US" dirty="0"/>
              <a:t>Ticagrelor(</a:t>
            </a:r>
            <a:r>
              <a:rPr lang="en-US" dirty="0" err="1"/>
              <a:t>Brilinta</a:t>
            </a:r>
            <a:r>
              <a:rPr lang="en-US" dirty="0"/>
              <a:t>)/Lisinopril/Atorvastatin, ASA, Montelukast</a:t>
            </a:r>
          </a:p>
        </p:txBody>
      </p:sp>
    </p:spTree>
    <p:extLst>
      <p:ext uri="{BB962C8B-B14F-4D97-AF65-F5344CB8AC3E}">
        <p14:creationId xmlns:p14="http://schemas.microsoft.com/office/powerpoint/2010/main" val="2823211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330D5-AD32-416E-A59B-34DAB61A2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Additional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668C0-3998-4E87-A714-C26313048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Family History</a:t>
            </a:r>
          </a:p>
          <a:p>
            <a:pPr lvl="1"/>
            <a:r>
              <a:rPr lang="en-US" dirty="0"/>
              <a:t>Atherosclerosis. Breast ca and suspected dementia in mother</a:t>
            </a:r>
          </a:p>
          <a:p>
            <a:r>
              <a:rPr lang="en-US" dirty="0"/>
              <a:t>Social History (including alcohol, drug, tobacco use)</a:t>
            </a:r>
          </a:p>
          <a:p>
            <a:pPr lvl="1"/>
            <a:r>
              <a:rPr lang="en-US" dirty="0"/>
              <a:t>Smokes 1-2 cig/day, no alcohol or drug </a:t>
            </a:r>
            <a:r>
              <a:rPr lang="en-US" dirty="0" err="1"/>
              <a:t>hx</a:t>
            </a:r>
            <a:endParaRPr lang="en-US" dirty="0"/>
          </a:p>
          <a:p>
            <a:pPr lvl="1"/>
            <a:r>
              <a:rPr lang="en-US" dirty="0"/>
              <a:t>12</a:t>
            </a:r>
            <a:r>
              <a:rPr lang="en-US" baseline="30000" dirty="0"/>
              <a:t>th</a:t>
            </a:r>
            <a:r>
              <a:rPr lang="en-US" dirty="0"/>
              <a:t> grade Ed, Retired 2009 from shipping company where she worked as documenting and maintaining shipping container lists and placement</a:t>
            </a:r>
          </a:p>
          <a:p>
            <a:pPr lvl="1"/>
            <a:r>
              <a:rPr lang="en-US" dirty="0"/>
              <a:t>Married, 2 children</a:t>
            </a:r>
          </a:p>
          <a:p>
            <a:r>
              <a:rPr lang="en-US" dirty="0"/>
              <a:t>Surgical History</a:t>
            </a:r>
          </a:p>
          <a:p>
            <a:pPr lvl="1"/>
            <a:r>
              <a:rPr lang="en-US" dirty="0"/>
              <a:t>Appendectomy/Partial hysterectomy/rotator cuff repair/PCI with stenting -recent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81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5B97-DEC8-48CA-B4BF-C867017FC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Neuropsych Testing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BC3F9-FF1B-4A7C-83CE-0AB5F0558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 Testing Summary Sheet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633432-6860-044E-1385-DCF5C2672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0" y="907199"/>
            <a:ext cx="4490850" cy="42312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611B7E-3133-7204-5111-3BC6EF3D9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07198"/>
            <a:ext cx="4221698" cy="399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89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18246-340D-DE4D-2FD1-477DC84DE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Neuropsych Testing 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BC6A01-3C61-5C3C-2B19-FA62D2991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100" y="1009650"/>
            <a:ext cx="3835400" cy="39306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800F77-06BE-9990-3E5D-139D43950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600" y="1009650"/>
            <a:ext cx="3644322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81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D7697-C962-CBCE-7796-4EC1C04AD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Neuropsych Testing 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75344E-7F4B-58C4-D168-F2C686787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700" y="1016000"/>
            <a:ext cx="3792200" cy="39497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F5D1CD-243F-62F4-4233-51872F972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800" y="907199"/>
            <a:ext cx="3937000" cy="419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39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018FF-79F9-4387-B97E-8E5864C16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#1 Patient Demographics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7D35D-2FE1-4404-902A-986313C31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70yo F, 12yrs Education</a:t>
            </a:r>
          </a:p>
          <a:p>
            <a:r>
              <a:rPr lang="en-US" dirty="0"/>
              <a:t>Reason for visit</a:t>
            </a:r>
          </a:p>
          <a:p>
            <a:r>
              <a:rPr lang="en-US" dirty="0"/>
              <a:t>Chief Complaint: Memory problems x 5yrs</a:t>
            </a:r>
          </a:p>
          <a:p>
            <a:r>
              <a:rPr lang="en-US" dirty="0"/>
              <a:t>History of Present Illness:</a:t>
            </a:r>
          </a:p>
          <a:p>
            <a:pPr marL="457200" lvl="1" indent="0">
              <a:buNone/>
            </a:pPr>
            <a:r>
              <a:rPr lang="en-US" dirty="0"/>
              <a:t>Posting notes, progressively worse/notes no longer helping. Forgets conversations/withdrawn/talk to dog more than husband/ unable to cope with conversations during social gatherings/does not correct number of grandchildren. </a:t>
            </a:r>
          </a:p>
          <a:p>
            <a:pPr marL="457200" lvl="1" indent="0">
              <a:buNone/>
            </a:pPr>
            <a:r>
              <a:rPr lang="en-US" dirty="0"/>
              <a:t>Unable to manage finances. </a:t>
            </a:r>
          </a:p>
          <a:p>
            <a:pPr marL="457200" lvl="1" indent="0">
              <a:buNone/>
            </a:pPr>
            <a:r>
              <a:rPr lang="en-US" dirty="0"/>
              <a:t>Able to do ADLs and dress appropriately</a:t>
            </a:r>
          </a:p>
          <a:p>
            <a:pPr marL="457200" lvl="1" indent="0">
              <a:buNone/>
            </a:pPr>
            <a:r>
              <a:rPr lang="en-US" dirty="0"/>
              <a:t>Not lost driving</a:t>
            </a:r>
          </a:p>
          <a:p>
            <a:pPr marL="457200" lvl="1" indent="0">
              <a:buNone/>
            </a:pPr>
            <a:r>
              <a:rPr lang="en-US" dirty="0"/>
              <a:t>Hypnotic dependent until about 2yrs ago.</a:t>
            </a:r>
          </a:p>
          <a:p>
            <a:pPr marL="457200" lvl="1" indent="0">
              <a:buNone/>
            </a:pPr>
            <a:r>
              <a:rPr lang="en-US" dirty="0"/>
              <a:t>Diagnosed B12 def Jan 2022</a:t>
            </a:r>
          </a:p>
          <a:p>
            <a:pPr marL="457200" lvl="1" indent="0">
              <a:buNone/>
            </a:pPr>
            <a:r>
              <a:rPr lang="en-US" dirty="0"/>
              <a:t>Positive FH of dementia</a:t>
            </a:r>
          </a:p>
        </p:txBody>
      </p:sp>
    </p:spTree>
    <p:extLst>
      <p:ext uri="{BB962C8B-B14F-4D97-AF65-F5344CB8AC3E}">
        <p14:creationId xmlns:p14="http://schemas.microsoft.com/office/powerpoint/2010/main" val="28182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35B2C-E6CD-BA51-0F48-0D8087F7D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Neuropsych Testing 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BB998C-5466-BC40-5FD7-B37081BD7C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253" y="1377950"/>
            <a:ext cx="2741548" cy="33940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532916-BEFB-B44F-5BC2-9C6FDED48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0" y="1041399"/>
            <a:ext cx="3234501" cy="38989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13604C-7EC5-ECC7-9AEA-4B5AA8E53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800" y="1041399"/>
            <a:ext cx="2381947" cy="389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76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24EE0-DE24-432D-B811-567743346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648FF-A7D9-4D90-B202-D0CC9A12E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/>
          </a:p>
          <a:p>
            <a:r>
              <a:rPr lang="en-US" sz="3600" dirty="0"/>
              <a:t>TSH, Chem, CBC, RPR WNL</a:t>
            </a:r>
          </a:p>
        </p:txBody>
      </p:sp>
    </p:spTree>
    <p:extLst>
      <p:ext uri="{BB962C8B-B14F-4D97-AF65-F5344CB8AC3E}">
        <p14:creationId xmlns:p14="http://schemas.microsoft.com/office/powerpoint/2010/main" val="300067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07C7E-505A-F982-BBDE-BA20E6C4D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MRI report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587BF9-58F9-1356-95A7-18D07F8BE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600" y="996950"/>
            <a:ext cx="5956300" cy="3854450"/>
          </a:xfrm>
        </p:spPr>
      </p:pic>
    </p:spTree>
    <p:extLst>
      <p:ext uri="{BB962C8B-B14F-4D97-AF65-F5344CB8AC3E}">
        <p14:creationId xmlns:p14="http://schemas.microsoft.com/office/powerpoint/2010/main" val="1686451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B788-C5BB-4F9C-9A46-D9BD76733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2D020-5FAF-4E44-B2C1-78863CC40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See Images</a:t>
            </a:r>
          </a:p>
        </p:txBody>
      </p:sp>
    </p:spTree>
    <p:extLst>
      <p:ext uri="{BB962C8B-B14F-4D97-AF65-F5344CB8AC3E}">
        <p14:creationId xmlns:p14="http://schemas.microsoft.com/office/powerpoint/2010/main" val="4247827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4A3BC-A705-4CDA-9EAD-18B4FF609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LP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94928-9229-42DB-BE51-7D120D11C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/>
          </a:p>
          <a:p>
            <a:r>
              <a:rPr lang="en-US" sz="3600" dirty="0"/>
              <a:t>Not done yet due to continued need for use of antiplatelet agent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738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16AB3-B80B-4B40-9B32-32223D6E7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Possible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7B715-FB48-404F-A8CC-0B29924E1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Major Depressive Disorder/GAD</a:t>
            </a:r>
          </a:p>
          <a:p>
            <a:r>
              <a:rPr lang="en-US" sz="3600" dirty="0"/>
              <a:t>Pelvic organ prolapse</a:t>
            </a:r>
          </a:p>
          <a:p>
            <a:r>
              <a:rPr lang="en-US" sz="3600" dirty="0"/>
              <a:t>Mild Alzheimer’s Dementia</a:t>
            </a:r>
          </a:p>
        </p:txBody>
      </p:sp>
    </p:spTree>
    <p:extLst>
      <p:ext uri="{BB962C8B-B14F-4D97-AF65-F5344CB8AC3E}">
        <p14:creationId xmlns:p14="http://schemas.microsoft.com/office/powerpoint/2010/main" val="737152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5398E-C651-47C8-A97A-B6F875CA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966B3-2E33-4945-939D-4F8EB06B2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 MDD </a:t>
            </a:r>
          </a:p>
          <a:p>
            <a:r>
              <a:rPr lang="en-US" dirty="0"/>
              <a:t>Surgical therapy for pelvic organ prolapse</a:t>
            </a:r>
          </a:p>
          <a:p>
            <a:r>
              <a:rPr lang="en-US" dirty="0"/>
              <a:t>Pharmacotherapy -Acetylcholinesterase Inhibitors</a:t>
            </a:r>
          </a:p>
          <a:p>
            <a:r>
              <a:rPr lang="en-US" dirty="0"/>
              <a:t>Exercises </a:t>
            </a:r>
          </a:p>
          <a:p>
            <a:r>
              <a:rPr lang="en-US" dirty="0"/>
              <a:t>F/U in 6mo. Consider CSF LP at that time</a:t>
            </a:r>
          </a:p>
        </p:txBody>
      </p:sp>
    </p:spTree>
    <p:extLst>
      <p:ext uri="{BB962C8B-B14F-4D97-AF65-F5344CB8AC3E}">
        <p14:creationId xmlns:p14="http://schemas.microsoft.com/office/powerpoint/2010/main" val="3647807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018FF-79F9-4387-B97E-8E5864C16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#3 Patient Demographics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7D35D-2FE1-4404-902A-986313C31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75yo F 12</a:t>
            </a:r>
            <a:r>
              <a:rPr lang="en-US" baseline="30000" dirty="0"/>
              <a:t>th</a:t>
            </a:r>
            <a:r>
              <a:rPr lang="en-US" dirty="0"/>
              <a:t> grade Edu.  </a:t>
            </a:r>
          </a:p>
          <a:p>
            <a:r>
              <a:rPr lang="en-US" dirty="0"/>
              <a:t>Reason for visit</a:t>
            </a:r>
          </a:p>
          <a:p>
            <a:pPr lvl="1"/>
            <a:r>
              <a:rPr lang="en-US" dirty="0"/>
              <a:t>Chief Complaint: Memory problems x &gt;1yr</a:t>
            </a:r>
          </a:p>
          <a:p>
            <a:pPr lvl="1"/>
            <a:r>
              <a:rPr lang="en-US" dirty="0"/>
              <a:t>History of Present Illness:</a:t>
            </a:r>
          </a:p>
          <a:p>
            <a:pPr marL="457200" lvl="1" indent="0">
              <a:buNone/>
            </a:pPr>
            <a:r>
              <a:rPr lang="en-US" dirty="0"/>
              <a:t>Problems balancing check book/paying bills on time/keeping up with bank statements/losing money. </a:t>
            </a:r>
            <a:r>
              <a:rPr lang="en-US" dirty="0" err="1"/>
              <a:t>Dtr</a:t>
            </a:r>
            <a:r>
              <a:rPr lang="en-US" dirty="0"/>
              <a:t> taken over finances. Leave same voicemail multiple times/misplace items at home. Could not recall any details of </a:t>
            </a:r>
            <a:r>
              <a:rPr lang="en-US" dirty="0" err="1"/>
              <a:t>dtr’s</a:t>
            </a:r>
            <a:r>
              <a:rPr lang="en-US" dirty="0"/>
              <a:t> wedding 20yrs ago. Started on donepezil 5mg a year ago, increased to 10mg. </a:t>
            </a:r>
          </a:p>
          <a:p>
            <a:pPr marL="457200" lvl="1" indent="0">
              <a:buNone/>
            </a:pPr>
            <a:r>
              <a:rPr lang="en-US" dirty="0"/>
              <a:t>Previously enjoyed church ladies’ group, library group. Go to theater to watch performances often, socialize. Reduced socialization due to covid-19.</a:t>
            </a:r>
          </a:p>
          <a:p>
            <a:pPr marL="457200" lvl="1" indent="0">
              <a:buNone/>
            </a:pPr>
            <a:r>
              <a:rPr lang="en-US" dirty="0"/>
              <a:t>Diagnosed with breast cancer 2020. Depression worse since post surgery</a:t>
            </a:r>
          </a:p>
          <a:p>
            <a:pPr marL="457200" lvl="1" indent="0">
              <a:buNone/>
            </a:pPr>
            <a:r>
              <a:rPr lang="en-US" dirty="0"/>
              <a:t>No FH of Dementia</a:t>
            </a:r>
          </a:p>
        </p:txBody>
      </p:sp>
    </p:spTree>
    <p:extLst>
      <p:ext uri="{BB962C8B-B14F-4D97-AF65-F5344CB8AC3E}">
        <p14:creationId xmlns:p14="http://schemas.microsoft.com/office/powerpoint/2010/main" val="3124222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58E5-976C-4903-8FE9-A4019AB6F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Medical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67B73-F981-4B1A-B381-CE202C162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Medical history</a:t>
            </a:r>
          </a:p>
          <a:p>
            <a:pPr lvl="1"/>
            <a:r>
              <a:rPr lang="en-US" dirty="0"/>
              <a:t>CAD/</a:t>
            </a:r>
            <a:r>
              <a:rPr lang="en-US" dirty="0" err="1"/>
              <a:t>HFrEF</a:t>
            </a:r>
            <a:r>
              <a:rPr lang="en-US" dirty="0"/>
              <a:t>/carotid stenosis</a:t>
            </a:r>
          </a:p>
          <a:p>
            <a:pPr lvl="1"/>
            <a:r>
              <a:rPr lang="en-US" dirty="0"/>
              <a:t>DJD with lumbosacral neuritis</a:t>
            </a:r>
          </a:p>
          <a:p>
            <a:pPr lvl="1"/>
            <a:r>
              <a:rPr lang="en-US" dirty="0"/>
              <a:t>Chronic Depression/Anxiety/Insomnia</a:t>
            </a:r>
          </a:p>
          <a:p>
            <a:pPr lvl="1"/>
            <a:r>
              <a:rPr lang="en-US" dirty="0"/>
              <a:t>Breast cancer diagnosed Jan 2020. </a:t>
            </a:r>
          </a:p>
          <a:p>
            <a:pPr lvl="1"/>
            <a:r>
              <a:rPr lang="en-US" dirty="0"/>
              <a:t>Fall/small ICH 2017</a:t>
            </a:r>
          </a:p>
          <a:p>
            <a:pPr lvl="1"/>
            <a:r>
              <a:rPr lang="en-US" dirty="0"/>
              <a:t>Benzodiazepine dependence</a:t>
            </a:r>
          </a:p>
          <a:p>
            <a:r>
              <a:rPr lang="en-US" dirty="0"/>
              <a:t>Current Medications</a:t>
            </a:r>
          </a:p>
          <a:p>
            <a:pPr lvl="1"/>
            <a:r>
              <a:rPr lang="en-US" dirty="0"/>
              <a:t>Donepezil/Memantine</a:t>
            </a:r>
          </a:p>
          <a:p>
            <a:pPr lvl="1"/>
            <a:r>
              <a:rPr lang="en-US" dirty="0"/>
              <a:t>Diazepam 5mg &gt;10yrs, 7.5mg x 1yr</a:t>
            </a:r>
          </a:p>
          <a:p>
            <a:pPr lvl="1"/>
            <a:r>
              <a:rPr lang="en-US" dirty="0"/>
              <a:t>Sertraline 100mg daily</a:t>
            </a:r>
          </a:p>
          <a:p>
            <a:pPr lvl="1"/>
            <a:r>
              <a:rPr lang="en-US" dirty="0"/>
              <a:t>Entresto/Cetirizine/Bisacodyl </a:t>
            </a:r>
          </a:p>
        </p:txBody>
      </p:sp>
    </p:spTree>
    <p:extLst>
      <p:ext uri="{BB962C8B-B14F-4D97-AF65-F5344CB8AC3E}">
        <p14:creationId xmlns:p14="http://schemas.microsoft.com/office/powerpoint/2010/main" val="1297851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330D5-AD32-416E-A59B-34DAB61A2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Additional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668C0-3998-4E87-A714-C26313048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Family History</a:t>
            </a:r>
          </a:p>
          <a:p>
            <a:pPr lvl="1"/>
            <a:r>
              <a:rPr lang="en-US" dirty="0"/>
              <a:t>Mother: HTN, CVA. Father: Cancer, Heart disease</a:t>
            </a:r>
          </a:p>
          <a:p>
            <a:r>
              <a:rPr lang="en-US" dirty="0"/>
              <a:t>Social History</a:t>
            </a:r>
          </a:p>
          <a:p>
            <a:pPr lvl="1"/>
            <a:r>
              <a:rPr lang="en-US" dirty="0"/>
              <a:t>12yrs Education. Retired Cosmetologist. </a:t>
            </a:r>
          </a:p>
          <a:p>
            <a:pPr lvl="1"/>
            <a:r>
              <a:rPr lang="en-US" dirty="0"/>
              <a:t>Current smoker &gt;30pac years. </a:t>
            </a:r>
          </a:p>
          <a:p>
            <a:pPr lvl="1"/>
            <a:r>
              <a:rPr lang="en-US" dirty="0"/>
              <a:t>No alcohol or tobacco use.</a:t>
            </a:r>
          </a:p>
          <a:p>
            <a:pPr lvl="1"/>
            <a:r>
              <a:rPr lang="en-US" dirty="0"/>
              <a:t>Widow. Has children and grandchildren.</a:t>
            </a:r>
          </a:p>
          <a:p>
            <a:pPr lvl="1"/>
            <a:r>
              <a:rPr lang="en-US" dirty="0"/>
              <a:t>Lives alone. Independent in ADLs, Drives. Relies on fast food and take out</a:t>
            </a:r>
          </a:p>
          <a:p>
            <a:r>
              <a:rPr lang="en-US" dirty="0"/>
              <a:t>Surgical History</a:t>
            </a:r>
          </a:p>
          <a:p>
            <a:pPr lvl="1"/>
            <a:r>
              <a:rPr lang="en-US" dirty="0"/>
              <a:t>Appendectomy/Bladder Suspension/Cholecystectomy/Hysterectomy/Rectocele repair/bilat mastectomy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182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58E5-976C-4903-8FE9-A4019AB6F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Medical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67B73-F981-4B1A-B381-CE202C162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Medical history</a:t>
            </a:r>
          </a:p>
          <a:p>
            <a:pPr lvl="1"/>
            <a:r>
              <a:rPr lang="en-US" sz="2800" dirty="0"/>
              <a:t>Hypothyroidism </a:t>
            </a:r>
          </a:p>
          <a:p>
            <a:pPr lvl="1"/>
            <a:r>
              <a:rPr lang="en-US" sz="2800" dirty="0"/>
              <a:t>Vitamin B12 def</a:t>
            </a:r>
          </a:p>
          <a:p>
            <a:pPr lvl="1"/>
            <a:r>
              <a:rPr lang="en-US" sz="2800" dirty="0"/>
              <a:t>Remote h/o meningitis in teenage years</a:t>
            </a:r>
          </a:p>
          <a:p>
            <a:r>
              <a:rPr lang="en-US" sz="2800" dirty="0"/>
              <a:t>Current Medications</a:t>
            </a:r>
          </a:p>
          <a:p>
            <a:pPr lvl="1"/>
            <a:r>
              <a:rPr lang="en-US" sz="2800" dirty="0"/>
              <a:t>Levothyroxine 25mcg daily</a:t>
            </a:r>
          </a:p>
          <a:p>
            <a:pPr lvl="1"/>
            <a:r>
              <a:rPr lang="en-US" sz="2800" dirty="0"/>
              <a:t>Vit B12 100mcg daily</a:t>
            </a:r>
          </a:p>
        </p:txBody>
      </p:sp>
    </p:spTree>
    <p:extLst>
      <p:ext uri="{BB962C8B-B14F-4D97-AF65-F5344CB8AC3E}">
        <p14:creationId xmlns:p14="http://schemas.microsoft.com/office/powerpoint/2010/main" val="974516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5B97-DEC8-48CA-B4BF-C867017FC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Neuropsych Testing Results 1/27/2022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BC3F9-FF1B-4A7C-83CE-0AB5F0558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 Testing Summary Sheet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13F0FE-497A-B409-6E4D-BE8123FC7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85" y="907199"/>
            <a:ext cx="3506347" cy="4083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D861F7-C7DB-F6A0-1D04-03395F303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547" y="907199"/>
            <a:ext cx="4200642" cy="408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710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E75A8-D4D1-0B6F-94B4-CAC07409E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Neuropsych Testing Results 1/27/2022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158E48-8E88-32DE-22F2-63CD95CD85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866" y="1073150"/>
            <a:ext cx="3519634" cy="38417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9B3F63-960A-83E1-04FC-05B833EF6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100" y="1073150"/>
            <a:ext cx="2886986" cy="3394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A209E6-AA6E-62AB-9CD4-8EA537C276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786" y="1073150"/>
            <a:ext cx="2641600" cy="366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03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2B792-C562-FC6A-1678-69A427C5A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Neuropsych Testing Results 1/27/2022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C5E68C-504A-B9FF-2890-7ECC9EDAC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281" y="1200150"/>
            <a:ext cx="3413119" cy="374650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208697-4817-5E48-802E-B9BC224AF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600" y="1041400"/>
            <a:ext cx="3413119" cy="390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183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24EE0-DE24-432D-B811-567743346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648FF-A7D9-4D90-B202-D0CC9A12E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CBC, Chem, TSH RPR Vit B12 WNL</a:t>
            </a:r>
          </a:p>
          <a:p>
            <a:r>
              <a:rPr lang="en-US" sz="3200" dirty="0"/>
              <a:t>CT brain 5/9/2021 Mild global volume loss</a:t>
            </a:r>
          </a:p>
        </p:txBody>
      </p:sp>
    </p:spTree>
    <p:extLst>
      <p:ext uri="{BB962C8B-B14F-4D97-AF65-F5344CB8AC3E}">
        <p14:creationId xmlns:p14="http://schemas.microsoft.com/office/powerpoint/2010/main" val="22410385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7E0B8-CECE-8050-6836-57CE04904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Diagnosis/Plan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CD769-2AB2-07A6-ACB5-14961A9C2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Dementia, probably of Alzheimer’s type</a:t>
            </a:r>
          </a:p>
          <a:p>
            <a:r>
              <a:rPr lang="en-US" dirty="0"/>
              <a:t>MDD/GAD</a:t>
            </a:r>
          </a:p>
          <a:p>
            <a:r>
              <a:rPr lang="en-US" dirty="0"/>
              <a:t>Insomnia </a:t>
            </a:r>
          </a:p>
          <a:p>
            <a:r>
              <a:rPr lang="en-US" dirty="0"/>
              <a:t>Benzodiazepine dependence</a:t>
            </a:r>
          </a:p>
          <a:p>
            <a:r>
              <a:rPr lang="en-US" sz="2400" dirty="0"/>
              <a:t>PLAN</a:t>
            </a:r>
          </a:p>
          <a:p>
            <a:pPr lvl="1"/>
            <a:r>
              <a:rPr lang="en-US" dirty="0"/>
              <a:t>Treat mood disorder</a:t>
            </a:r>
          </a:p>
          <a:p>
            <a:pPr lvl="1"/>
            <a:r>
              <a:rPr lang="en-US" dirty="0"/>
              <a:t>Wean off Diazepam</a:t>
            </a:r>
          </a:p>
          <a:p>
            <a:pPr lvl="1"/>
            <a:r>
              <a:rPr lang="en-US" dirty="0"/>
              <a:t>RTC in 6mo for re-evaluation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2011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BAE92-EC58-C05D-2332-E315F1F8E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Update Sep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A30AA-8443-8F84-1255-A115ED700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Antidepressant changed to Desvenlafaxine (Pristiq)</a:t>
            </a:r>
          </a:p>
          <a:p>
            <a:r>
              <a:rPr lang="en-US" dirty="0"/>
              <a:t>Benzo weaned off, on Trazodone for insomnia</a:t>
            </a:r>
          </a:p>
          <a:p>
            <a:r>
              <a:rPr lang="en-US" dirty="0"/>
              <a:t>Improved social interaction with close family</a:t>
            </a:r>
          </a:p>
          <a:p>
            <a:r>
              <a:rPr lang="en-US" dirty="0"/>
              <a:t>Not yet resumed church/library group</a:t>
            </a:r>
          </a:p>
          <a:p>
            <a:r>
              <a:rPr lang="en-US" dirty="0"/>
              <a:t>Does some crossword puzzles</a:t>
            </a:r>
          </a:p>
          <a:p>
            <a:r>
              <a:rPr lang="en-US" dirty="0"/>
              <a:t>Improved po intake/gained weight</a:t>
            </a:r>
          </a:p>
          <a:p>
            <a:r>
              <a:rPr lang="en-US" dirty="0"/>
              <a:t>Dress appropriately for weather</a:t>
            </a:r>
          </a:p>
          <a:p>
            <a:r>
              <a:rPr lang="en-US" dirty="0"/>
              <a:t>Concerns</a:t>
            </a:r>
          </a:p>
          <a:p>
            <a:pPr lvl="1"/>
            <a:r>
              <a:rPr lang="en-US" dirty="0"/>
              <a:t>Recycle same clothes </a:t>
            </a:r>
          </a:p>
          <a:p>
            <a:pPr lvl="1"/>
            <a:r>
              <a:rPr lang="en-US" dirty="0"/>
              <a:t>Stopped from driving because </a:t>
            </a:r>
            <a:r>
              <a:rPr lang="en-US" dirty="0" err="1"/>
              <a:t>dtr</a:t>
            </a:r>
            <a:r>
              <a:rPr lang="en-US" dirty="0"/>
              <a:t> was uncomfortable with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4024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78B97-AF2C-9122-02FA-0611E0A02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Neuropsych Testing Results 9/2022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81B0F5-E124-9364-3397-53D33E877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705" y="1181100"/>
            <a:ext cx="3693295" cy="33940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765DB8-44BD-59F3-9DAB-F3F566016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655" y="907199"/>
            <a:ext cx="4519145" cy="39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716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F6F9C-5FD8-2EA2-9141-AEED5A7BD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Neuropsych Testing Results 9/2022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987EB1-3D21-4CE6-C6B5-07C4A2F11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230" y="1200150"/>
            <a:ext cx="3226870" cy="33940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375FAB-7E8E-69FE-58A3-51553F517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899" y="907199"/>
            <a:ext cx="2425701" cy="39442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5DA57F-D217-4F5B-AE29-E61FFBB38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399" y="1016000"/>
            <a:ext cx="2336801" cy="394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107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1CF40-EF6D-717C-3BB3-2465F3480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Neuropsych Testing Results 9/2022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F84829-A05B-F502-1DE6-BF60463B4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026" y="1200150"/>
            <a:ext cx="3015097" cy="33940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250380-DDF9-7222-7EC4-5FF3E6F35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400" y="1016000"/>
            <a:ext cx="45847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596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B788-C5BB-4F9C-9A46-D9BD76733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2D020-5FAF-4E44-B2C1-78863CC40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See images</a:t>
            </a:r>
          </a:p>
          <a:p>
            <a:r>
              <a:rPr lang="en-US" dirty="0"/>
              <a:t>No report</a:t>
            </a:r>
          </a:p>
        </p:txBody>
      </p:sp>
    </p:spTree>
    <p:extLst>
      <p:ext uri="{BB962C8B-B14F-4D97-AF65-F5344CB8AC3E}">
        <p14:creationId xmlns:p14="http://schemas.microsoft.com/office/powerpoint/2010/main" val="3453818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330D5-AD32-416E-A59B-34DAB61A2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Additional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668C0-3998-4E87-A714-C26313048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Family History</a:t>
            </a:r>
          </a:p>
          <a:p>
            <a:pPr lvl="1"/>
            <a:r>
              <a:rPr lang="en-US" sz="2400" dirty="0"/>
              <a:t>Mother: Lewy Body Dementia, died 1980s.</a:t>
            </a:r>
          </a:p>
          <a:p>
            <a:r>
              <a:rPr lang="en-US" dirty="0"/>
              <a:t>Social History </a:t>
            </a:r>
          </a:p>
          <a:p>
            <a:pPr lvl="1"/>
            <a:r>
              <a:rPr lang="en-US" sz="2400" dirty="0"/>
              <a:t>No tobacco, alcohol or drug use</a:t>
            </a:r>
          </a:p>
          <a:p>
            <a:pPr lvl="1"/>
            <a:r>
              <a:rPr lang="en-US" sz="2400" dirty="0"/>
              <a:t>12</a:t>
            </a:r>
            <a:r>
              <a:rPr lang="en-US" sz="2400" baseline="30000" dirty="0"/>
              <a:t>th</a:t>
            </a:r>
            <a:r>
              <a:rPr lang="en-US" sz="2400" dirty="0"/>
              <a:t> grade Ed, Retired Dental Hygienist 2017. 2</a:t>
            </a:r>
            <a:r>
              <a:rPr lang="en-US" sz="2400" baseline="30000" dirty="0"/>
              <a:t>nd</a:t>
            </a:r>
            <a:r>
              <a:rPr lang="en-US" sz="2400" dirty="0"/>
              <a:t> marriage. 2sons, 4 grandchildren.</a:t>
            </a:r>
          </a:p>
          <a:p>
            <a:r>
              <a:rPr lang="en-US" dirty="0"/>
              <a:t>Surgical History: None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1775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4A3BC-A705-4CDA-9EAD-18B4FF609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94928-9229-42DB-BE51-7D120D11C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done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645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16AB3-B80B-4B40-9B32-32223D6E7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7B715-FB48-404F-A8CC-0B29924E1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Alzheimer’s dementia</a:t>
            </a:r>
          </a:p>
          <a:p>
            <a:r>
              <a:rPr lang="en-US" dirty="0"/>
              <a:t>MDD –much improved</a:t>
            </a:r>
          </a:p>
          <a:p>
            <a:r>
              <a:rPr lang="en-US" dirty="0"/>
              <a:t>GAD –much improved</a:t>
            </a:r>
          </a:p>
          <a:p>
            <a:r>
              <a:rPr lang="en-US" dirty="0"/>
              <a:t>Benzo dependence –resolved. </a:t>
            </a:r>
          </a:p>
        </p:txBody>
      </p:sp>
    </p:spTree>
    <p:extLst>
      <p:ext uri="{BB962C8B-B14F-4D97-AF65-F5344CB8AC3E}">
        <p14:creationId xmlns:p14="http://schemas.microsoft.com/office/powerpoint/2010/main" val="30435330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5398E-C651-47C8-A97A-B6F875CA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966B3-2E33-4945-939D-4F8EB06B2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Cont</a:t>
            </a:r>
            <a:r>
              <a:rPr lang="en-US" dirty="0"/>
              <a:t> Donepezil, Memantine</a:t>
            </a:r>
          </a:p>
          <a:p>
            <a:r>
              <a:rPr lang="en-US" dirty="0" err="1"/>
              <a:t>Cont</a:t>
            </a:r>
            <a:r>
              <a:rPr lang="en-US" dirty="0"/>
              <a:t> Trazodone</a:t>
            </a:r>
          </a:p>
          <a:p>
            <a:r>
              <a:rPr lang="en-US" dirty="0" err="1"/>
              <a:t>Cont</a:t>
            </a:r>
            <a:r>
              <a:rPr lang="en-US" dirty="0"/>
              <a:t> increased </a:t>
            </a:r>
            <a:r>
              <a:rPr lang="en-US"/>
              <a:t>social interaction. </a:t>
            </a:r>
            <a:endParaRPr lang="en-US" dirty="0"/>
          </a:p>
          <a:p>
            <a:r>
              <a:rPr lang="en-US" dirty="0"/>
              <a:t>Refer AA and AAA</a:t>
            </a:r>
          </a:p>
        </p:txBody>
      </p:sp>
    </p:spTree>
    <p:extLst>
      <p:ext uri="{BB962C8B-B14F-4D97-AF65-F5344CB8AC3E}">
        <p14:creationId xmlns:p14="http://schemas.microsoft.com/office/powerpoint/2010/main" val="1521707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5B97-DEC8-48CA-B4BF-C867017FC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Neuropsych Testing 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C1697D-7210-7FEB-2D5E-7A8DE463F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68400"/>
            <a:ext cx="3187119" cy="33940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67AF64-33B0-8248-62B7-BEAA2F8D4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664" y="1066800"/>
            <a:ext cx="3999071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38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47982-C4EA-F6F1-922D-7E71912E0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Neuropsych Testing 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D00C6E-C7FC-7A31-D1A1-CA8743BFD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00150"/>
            <a:ext cx="3120921" cy="33940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4EFF97-63B1-5E14-BACB-74DA9F6CD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278" y="1104900"/>
            <a:ext cx="3120921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59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67EF4-5C64-9B7B-6FAF-7AE2E03BA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Neuropsych Testing 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748827-053E-77D6-CBAA-20D28DF29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158" y="1200150"/>
            <a:ext cx="3423243" cy="33940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0482B-51E5-2676-F7FD-8D6F85848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401" y="1116012"/>
            <a:ext cx="2387010" cy="3819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4CE096-7E57-65CC-5019-683E54BC5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411" y="1041400"/>
            <a:ext cx="2591389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74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24EE0-DE24-432D-B811-567743346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648FF-A7D9-4D90-B202-D0CC9A12E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TSH, RPR, Chem, CBC WNL</a:t>
            </a:r>
          </a:p>
          <a:p>
            <a:r>
              <a:rPr lang="en-US" sz="4000" dirty="0"/>
              <a:t>Vit B12 208</a:t>
            </a:r>
          </a:p>
        </p:txBody>
      </p:sp>
    </p:spTree>
    <p:extLst>
      <p:ext uri="{BB962C8B-B14F-4D97-AF65-F5344CB8AC3E}">
        <p14:creationId xmlns:p14="http://schemas.microsoft.com/office/powerpoint/2010/main" val="526166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A752B-E1A6-6058-01B0-2D48C7A40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MRI report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076EDF-9FA1-673D-BFE6-D3667E9496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6015" y="1200150"/>
            <a:ext cx="5147120" cy="3394075"/>
          </a:xfrm>
        </p:spPr>
      </p:pic>
    </p:spTree>
    <p:extLst>
      <p:ext uri="{BB962C8B-B14F-4D97-AF65-F5344CB8AC3E}">
        <p14:creationId xmlns:p14="http://schemas.microsoft.com/office/powerpoint/2010/main" val="819675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A6E6EF37267C4C83EBB20A5E8E3CFA" ma:contentTypeVersion="18" ma:contentTypeDescription="Create a new document." ma:contentTypeScope="" ma:versionID="bf02772b62eb3cbeda507110c22da0f5">
  <xsd:schema xmlns:xsd="http://www.w3.org/2001/XMLSchema" xmlns:xs="http://www.w3.org/2001/XMLSchema" xmlns:p="http://schemas.microsoft.com/office/2006/metadata/properties" xmlns:ns2="d149279c-81d3-480c-b69a-bdf9fa192fab" xmlns:ns3="cd8ab853-3d40-4200-abd4-dbc558b873fb" targetNamespace="http://schemas.microsoft.com/office/2006/metadata/properties" ma:root="true" ma:fieldsID="7f9d3ae241ba764eeefef399e359a745" ns2:_="" ns3:_="">
    <xsd:import namespace="d149279c-81d3-480c-b69a-bdf9fa192fab"/>
    <xsd:import namespace="cd8ab853-3d40-4200-abd4-dbc558b873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Comment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49279c-81d3-480c-b69a-bdf9fa192f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2fa3da-db31-45ba-92de-38f16e295a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mments" ma:index="23" nillable="true" ma:displayName="Comments" ma:internalName="Comments">
      <xsd:simpleType>
        <xsd:restriction base="dms:Text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8ab853-3d40-4200-abd4-dbc558b873f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e09d68-42be-4a35-913c-dc3239caea8f}" ma:internalName="TaxCatchAll" ma:showField="CatchAllData" ma:web="cd8ab853-3d40-4200-abd4-dbc558b873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149279c-81d3-480c-b69a-bdf9fa192fab">
      <Terms xmlns="http://schemas.microsoft.com/office/infopath/2007/PartnerControls"/>
    </lcf76f155ced4ddcb4097134ff3c332f>
    <Comments xmlns="d149279c-81d3-480c-b69a-bdf9fa192fab" xsi:nil="true"/>
    <TaxCatchAll xmlns="cd8ab853-3d40-4200-abd4-dbc558b873f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DF473E-F22F-4E61-BDED-3BE76B9BFD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49279c-81d3-480c-b69a-bdf9fa192fab"/>
    <ds:schemaRef ds:uri="cd8ab853-3d40-4200-abd4-dbc558b873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946FE6-7EED-43CD-A0EB-8DCBCE697EAB}">
  <ds:schemaRefs>
    <ds:schemaRef ds:uri="dde65d7e-9565-4ee2-8d0d-d7ae0d7e5deb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da93d23a-3a5b-411a-91b2-3407ed43755f"/>
    <ds:schemaRef ds:uri="http://purl.org/dc/elements/1.1/"/>
    <ds:schemaRef ds:uri="http://purl.org/dc/dcmitype/"/>
    <ds:schemaRef ds:uri="http://schemas.microsoft.com/office/2006/metadata/properties"/>
    <ds:schemaRef ds:uri="d149279c-81d3-480c-b69a-bdf9fa192fab"/>
    <ds:schemaRef ds:uri="cd8ab853-3d40-4200-abd4-dbc558b873fb"/>
  </ds:schemaRefs>
</ds:datastoreItem>
</file>

<file path=customXml/itemProps3.xml><?xml version="1.0" encoding="utf-8"?>
<ds:datastoreItem xmlns:ds="http://schemas.openxmlformats.org/officeDocument/2006/customXml" ds:itemID="{F4B655EB-1DB7-46B8-AE2C-42C95508D3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GMN1810_PPT_Template_rn2</Template>
  <TotalTime>551</TotalTime>
  <Words>907</Words>
  <Application>Microsoft Office PowerPoint</Application>
  <PresentationFormat>On-screen Show (16:9)</PresentationFormat>
  <Paragraphs>179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Name of Site: Macon MAC</vt:lpstr>
      <vt:lpstr>#1 Patient Demographics</vt:lpstr>
      <vt:lpstr>Medical History</vt:lpstr>
      <vt:lpstr>Additional History</vt:lpstr>
      <vt:lpstr>Neuropsych Testing Results</vt:lpstr>
      <vt:lpstr>Neuropsych Testing Results</vt:lpstr>
      <vt:lpstr>Neuropsych Testing Results</vt:lpstr>
      <vt:lpstr>Labs</vt:lpstr>
      <vt:lpstr>MRI report</vt:lpstr>
      <vt:lpstr>MRI</vt:lpstr>
      <vt:lpstr>LP Results</vt:lpstr>
      <vt:lpstr>Possible Diagnosis</vt:lpstr>
      <vt:lpstr>Recommendation</vt:lpstr>
      <vt:lpstr>#2 Patient Demographics</vt:lpstr>
      <vt:lpstr>Medical History</vt:lpstr>
      <vt:lpstr>Additional History</vt:lpstr>
      <vt:lpstr>Neuropsych Testing Results</vt:lpstr>
      <vt:lpstr>Neuropsych Testing Results</vt:lpstr>
      <vt:lpstr>Neuropsych Testing Results</vt:lpstr>
      <vt:lpstr>Neuropsych Testing Results</vt:lpstr>
      <vt:lpstr>Labs</vt:lpstr>
      <vt:lpstr>MRI report</vt:lpstr>
      <vt:lpstr>MRI</vt:lpstr>
      <vt:lpstr>LP Results</vt:lpstr>
      <vt:lpstr>Possible Diagnosis</vt:lpstr>
      <vt:lpstr>Recommendation</vt:lpstr>
      <vt:lpstr>#3 Patient Demographics</vt:lpstr>
      <vt:lpstr>Medical History</vt:lpstr>
      <vt:lpstr>Additional History</vt:lpstr>
      <vt:lpstr>Neuropsych Testing Results 1/27/2022</vt:lpstr>
      <vt:lpstr>Neuropsych Testing Results 1/27/2022</vt:lpstr>
      <vt:lpstr>Neuropsych Testing Results 1/27/2022</vt:lpstr>
      <vt:lpstr>Labs</vt:lpstr>
      <vt:lpstr>Diagnosis/Plan </vt:lpstr>
      <vt:lpstr>Update Sep 2022</vt:lpstr>
      <vt:lpstr>Neuropsych Testing Results 9/2022</vt:lpstr>
      <vt:lpstr>Neuropsych Testing Results 9/2022</vt:lpstr>
      <vt:lpstr>Neuropsych Testing Results 9/2022</vt:lpstr>
      <vt:lpstr>MRI</vt:lpstr>
      <vt:lpstr>LP Results</vt:lpstr>
      <vt:lpstr>Possible Diagnosis</vt:lpstr>
      <vt:lpstr>Recommendation</vt:lpstr>
    </vt:vector>
  </TitlesOfParts>
  <Company>Visualab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Dillard, Rebecca L</dc:creator>
  <cp:lastModifiedBy>Kemp, Tara</cp:lastModifiedBy>
  <cp:revision>22</cp:revision>
  <dcterms:created xsi:type="dcterms:W3CDTF">2018-08-17T11:44:16Z</dcterms:created>
  <dcterms:modified xsi:type="dcterms:W3CDTF">2023-02-17T13:30:38Z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0x01010018A6E6EF37267C4C83EBB20A5E8E3CFA</vt:lpwstr>
  </property>
</Properties>
</file>