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6" r:id="rId8"/>
    <p:sldId id="265" r:id="rId9"/>
    <p:sldId id="267" r:id="rId10"/>
    <p:sldId id="268" r:id="rId11"/>
    <p:sldId id="269" r:id="rId12"/>
    <p:sldId id="293" r:id="rId13"/>
    <p:sldId id="270" r:id="rId14"/>
    <p:sldId id="277" r:id="rId15"/>
    <p:sldId id="278" r:id="rId16"/>
    <p:sldId id="279" r:id="rId17"/>
    <p:sldId id="271" r:id="rId18"/>
    <p:sldId id="272" r:id="rId19"/>
    <p:sldId id="276" r:id="rId20"/>
    <p:sldId id="275" r:id="rId21"/>
    <p:sldId id="280" r:id="rId22"/>
    <p:sldId id="281" r:id="rId23"/>
    <p:sldId id="282" r:id="rId24"/>
    <p:sldId id="283" r:id="rId25"/>
    <p:sldId id="290" r:id="rId26"/>
    <p:sldId id="289" r:id="rId27"/>
    <p:sldId id="291" r:id="rId28"/>
    <p:sldId id="284" r:id="rId29"/>
    <p:sldId id="285" r:id="rId30"/>
    <p:sldId id="292" r:id="rId31"/>
    <p:sldId id="288"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248"/>
    <a:srgbClr val="7B756F"/>
    <a:srgbClr val="5A5148"/>
    <a:srgbClr val="82C032"/>
    <a:srgbClr val="679B2A"/>
    <a:srgbClr val="005385"/>
    <a:srgbClr val="004773"/>
    <a:srgbClr val="016697"/>
    <a:srgbClr val="3F80CD"/>
    <a:srgbClr val="6E63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1E91E-A516-1D58-EEB4-B65CFEE85925}" v="154" dt="2025-03-14T19:48:05.414"/>
    <p1510:client id="{E0515B46-0AE5-E7EF-C80E-74C3C83C712D}" v="471" dt="2025-03-13T17:21:07.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599"/>
        <p:guide/>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1EE8A-ECEB-447C-A601-1A7A4B4441E5}"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904D7-0373-45F4-B036-43FF71C8F4F6}" type="slidenum">
              <a:rPr lang="en-US" smtClean="0"/>
              <a:t>‹#›</a:t>
            </a:fld>
            <a:endParaRPr lang="en-US"/>
          </a:p>
        </p:txBody>
      </p:sp>
    </p:spTree>
    <p:extLst>
      <p:ext uri="{BB962C8B-B14F-4D97-AF65-F5344CB8AC3E}">
        <p14:creationId xmlns:p14="http://schemas.microsoft.com/office/powerpoint/2010/main" val="27868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B904D7-0373-45F4-B036-43FF71C8F4F6}" type="slidenum">
              <a:rPr lang="en-US" smtClean="0"/>
              <a:t>1</a:t>
            </a:fld>
            <a:endParaRPr lang="en-US"/>
          </a:p>
        </p:txBody>
      </p:sp>
    </p:spTree>
    <p:extLst>
      <p:ext uri="{BB962C8B-B14F-4D97-AF65-F5344CB8AC3E}">
        <p14:creationId xmlns:p14="http://schemas.microsoft.com/office/powerpoint/2010/main" val="422540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change in medical history is that she has now also been diagnosed with IBS. She has had several medication changes since her last visit. PCP has added donepezil but she stopped taking soon after due to no improvement. She also stopped taking dextroamphetamine amphetamine and lorazepam. PCP added </a:t>
            </a:r>
            <a:r>
              <a:rPr lang="en-US" dirty="0" err="1"/>
              <a:t>Vraylar</a:t>
            </a:r>
            <a:r>
              <a:rPr lang="en-US" dirty="0"/>
              <a:t> which is being titrated to 4.5 mg soon but she is waiting on the new strength from the mail-order pharmacy.</a:t>
            </a:r>
          </a:p>
        </p:txBody>
      </p:sp>
      <p:sp>
        <p:nvSpPr>
          <p:cNvPr id="4" name="Slide Number Placeholder 3"/>
          <p:cNvSpPr>
            <a:spLocks noGrp="1"/>
          </p:cNvSpPr>
          <p:nvPr>
            <p:ph type="sldNum" sz="quarter" idx="5"/>
          </p:nvPr>
        </p:nvSpPr>
        <p:spPr/>
        <p:txBody>
          <a:bodyPr/>
          <a:lstStyle/>
          <a:p>
            <a:fld id="{97B904D7-0373-45F4-B036-43FF71C8F4F6}" type="slidenum">
              <a:rPr lang="en-US" smtClean="0"/>
              <a:t>10</a:t>
            </a:fld>
            <a:endParaRPr lang="en-US"/>
          </a:p>
        </p:txBody>
      </p:sp>
    </p:spTree>
    <p:extLst>
      <p:ext uri="{BB962C8B-B14F-4D97-AF65-F5344CB8AC3E}">
        <p14:creationId xmlns:p14="http://schemas.microsoft.com/office/powerpoint/2010/main" val="2419286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she was uncertain of any family history of Alzheimer's disease. Today she reports that her grandfather had AD and that he committed suicide in his late 70s.</a:t>
            </a:r>
          </a:p>
        </p:txBody>
      </p:sp>
      <p:sp>
        <p:nvSpPr>
          <p:cNvPr id="4" name="Slide Number Placeholder 3"/>
          <p:cNvSpPr>
            <a:spLocks noGrp="1"/>
          </p:cNvSpPr>
          <p:nvPr>
            <p:ph type="sldNum" sz="quarter" idx="5"/>
          </p:nvPr>
        </p:nvSpPr>
        <p:spPr/>
        <p:txBody>
          <a:bodyPr/>
          <a:lstStyle/>
          <a:p>
            <a:fld id="{97B904D7-0373-45F4-B036-43FF71C8F4F6}" type="slidenum">
              <a:rPr lang="en-US" smtClean="0"/>
              <a:t>11</a:t>
            </a:fld>
            <a:endParaRPr lang="en-US"/>
          </a:p>
        </p:txBody>
      </p:sp>
    </p:spTree>
    <p:extLst>
      <p:ext uri="{BB962C8B-B14F-4D97-AF65-F5344CB8AC3E}">
        <p14:creationId xmlns:p14="http://schemas.microsoft.com/office/powerpoint/2010/main" val="4280653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5D4A1-2F2B-CC2C-216C-D93FA08D1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0162D-F19E-4CF4-3D6E-301512BC2B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8EFEC-9788-5AB7-041C-36D32158BC46}"/>
              </a:ext>
            </a:extLst>
          </p:cNvPr>
          <p:cNvSpPr>
            <a:spLocks noGrp="1"/>
          </p:cNvSpPr>
          <p:nvPr>
            <p:ph type="body" idx="1"/>
          </p:nvPr>
        </p:nvSpPr>
        <p:spPr/>
        <p:txBody>
          <a:bodyPr/>
          <a:lstStyle/>
          <a:p>
            <a:r>
              <a:rPr lang="en-US"/>
              <a:t>On retest, MOCA was 25 and now is 23. She is now impaired in memory and visuospatial domains. Previously she was borderline in attention but she is now normal in attention, executive, and language function. FAQ was 3.  I would like to point out that different CSEs calculated the FAQ and she was previously marked as needs assistance on some items that she was not getting assistance with so that is why there is such a discrepancy.</a:t>
            </a:r>
          </a:p>
        </p:txBody>
      </p:sp>
      <p:sp>
        <p:nvSpPr>
          <p:cNvPr id="4" name="Slide Number Placeholder 3">
            <a:extLst>
              <a:ext uri="{FF2B5EF4-FFF2-40B4-BE49-F238E27FC236}">
                <a16:creationId xmlns:a16="http://schemas.microsoft.com/office/drawing/2014/main" id="{5D75B8D1-D36A-0673-ADF3-24CF1D1504AE}"/>
              </a:ext>
            </a:extLst>
          </p:cNvPr>
          <p:cNvSpPr>
            <a:spLocks noGrp="1"/>
          </p:cNvSpPr>
          <p:nvPr>
            <p:ph type="sldNum" sz="quarter" idx="5"/>
          </p:nvPr>
        </p:nvSpPr>
        <p:spPr/>
        <p:txBody>
          <a:bodyPr/>
          <a:lstStyle/>
          <a:p>
            <a:fld id="{97B904D7-0373-45F4-B036-43FF71C8F4F6}" type="slidenum">
              <a:rPr lang="en-US" smtClean="0"/>
              <a:t>12</a:t>
            </a:fld>
            <a:endParaRPr lang="en-US"/>
          </a:p>
        </p:txBody>
      </p:sp>
    </p:spTree>
    <p:extLst>
      <p:ext uri="{BB962C8B-B14F-4D97-AF65-F5344CB8AC3E}">
        <p14:creationId xmlns:p14="http://schemas.microsoft.com/office/powerpoint/2010/main" val="62508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somewhat limited on comparison due to the test version change.  But the biggest take away is that she had a significant decline on Rey AVLT total trials, delayed recall, and recognition. </a:t>
            </a:r>
          </a:p>
        </p:txBody>
      </p:sp>
      <p:sp>
        <p:nvSpPr>
          <p:cNvPr id="4" name="Slide Number Placeholder 3"/>
          <p:cNvSpPr>
            <a:spLocks noGrp="1"/>
          </p:cNvSpPr>
          <p:nvPr>
            <p:ph type="sldNum" sz="quarter" idx="5"/>
          </p:nvPr>
        </p:nvSpPr>
        <p:spPr/>
        <p:txBody>
          <a:bodyPr/>
          <a:lstStyle/>
          <a:p>
            <a:fld id="{97B904D7-0373-45F4-B036-43FF71C8F4F6}" type="slidenum">
              <a:rPr lang="en-US" smtClean="0"/>
              <a:t>13</a:t>
            </a:fld>
            <a:endParaRPr lang="en-US"/>
          </a:p>
        </p:txBody>
      </p:sp>
    </p:spTree>
    <p:extLst>
      <p:ext uri="{BB962C8B-B14F-4D97-AF65-F5344CB8AC3E}">
        <p14:creationId xmlns:p14="http://schemas.microsoft.com/office/powerpoint/2010/main" val="3938435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Here is her clock and cube.</a:t>
            </a:r>
          </a:p>
        </p:txBody>
      </p:sp>
      <p:sp>
        <p:nvSpPr>
          <p:cNvPr id="4" name="Slide Number Placeholder 3"/>
          <p:cNvSpPr>
            <a:spLocks noGrp="1"/>
          </p:cNvSpPr>
          <p:nvPr>
            <p:ph type="sldNum" sz="quarter" idx="5"/>
          </p:nvPr>
        </p:nvSpPr>
        <p:spPr/>
        <p:txBody>
          <a:bodyPr/>
          <a:lstStyle/>
          <a:p>
            <a:fld id="{97B904D7-0373-45F4-B036-43FF71C8F4F6}" type="slidenum">
              <a:rPr lang="en-US" smtClean="0"/>
              <a:t>14</a:t>
            </a:fld>
            <a:endParaRPr lang="en-US"/>
          </a:p>
        </p:txBody>
      </p:sp>
    </p:spTree>
    <p:extLst>
      <p:ext uri="{BB962C8B-B14F-4D97-AF65-F5344CB8AC3E}">
        <p14:creationId xmlns:p14="http://schemas.microsoft.com/office/powerpoint/2010/main" val="3470347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Here is her Rey-O copy, immediate, and delayed recall drawings.</a:t>
            </a:r>
          </a:p>
        </p:txBody>
      </p:sp>
      <p:sp>
        <p:nvSpPr>
          <p:cNvPr id="4" name="Slide Number Placeholder 3"/>
          <p:cNvSpPr>
            <a:spLocks noGrp="1"/>
          </p:cNvSpPr>
          <p:nvPr>
            <p:ph type="sldNum" sz="quarter" idx="5"/>
          </p:nvPr>
        </p:nvSpPr>
        <p:spPr/>
        <p:txBody>
          <a:bodyPr/>
          <a:lstStyle/>
          <a:p>
            <a:fld id="{97B904D7-0373-45F4-B036-43FF71C8F4F6}" type="slidenum">
              <a:rPr lang="en-US" smtClean="0"/>
              <a:t>15</a:t>
            </a:fld>
            <a:endParaRPr lang="en-US"/>
          </a:p>
        </p:txBody>
      </p:sp>
    </p:spTree>
    <p:extLst>
      <p:ext uri="{BB962C8B-B14F-4D97-AF65-F5344CB8AC3E}">
        <p14:creationId xmlns:p14="http://schemas.microsoft.com/office/powerpoint/2010/main" val="375684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Trails A was in the 33rd percentile and Trails B was 45th percentile.</a:t>
            </a:r>
          </a:p>
        </p:txBody>
      </p:sp>
      <p:sp>
        <p:nvSpPr>
          <p:cNvPr id="4" name="Slide Number Placeholder 3"/>
          <p:cNvSpPr>
            <a:spLocks noGrp="1"/>
          </p:cNvSpPr>
          <p:nvPr>
            <p:ph type="sldNum" sz="quarter" idx="5"/>
          </p:nvPr>
        </p:nvSpPr>
        <p:spPr/>
        <p:txBody>
          <a:bodyPr/>
          <a:lstStyle/>
          <a:p>
            <a:fld id="{97B904D7-0373-45F4-B036-43FF71C8F4F6}" type="slidenum">
              <a:rPr lang="en-US" smtClean="0"/>
              <a:t>16</a:t>
            </a:fld>
            <a:endParaRPr lang="en-US"/>
          </a:p>
        </p:txBody>
      </p:sp>
    </p:spTree>
    <p:extLst>
      <p:ext uri="{BB962C8B-B14F-4D97-AF65-F5344CB8AC3E}">
        <p14:creationId xmlns:p14="http://schemas.microsoft.com/office/powerpoint/2010/main" val="48969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Labs are still unremarkable.  PHQ increased from 9 to 14 and GAD decreased from 11 to 8.  She was agreeable to me sending another behavioral health referral so that was done while we </a:t>
            </a:r>
            <a:r>
              <a:rPr lang="en-US">
                <a:latin typeface="Calibri"/>
                <a:ea typeface="Calibri"/>
                <a:cs typeface="Calibri"/>
              </a:rPr>
              <a:t>waited</a:t>
            </a:r>
            <a:r>
              <a:rPr lang="en-US" dirty="0">
                <a:latin typeface="Calibri"/>
                <a:ea typeface="Calibri"/>
                <a:cs typeface="Calibri"/>
              </a:rPr>
              <a:t> on imaging and follow up appointment.</a:t>
            </a:r>
          </a:p>
        </p:txBody>
      </p:sp>
      <p:sp>
        <p:nvSpPr>
          <p:cNvPr id="4" name="Slide Number Placeholder 3"/>
          <p:cNvSpPr>
            <a:spLocks noGrp="1"/>
          </p:cNvSpPr>
          <p:nvPr>
            <p:ph type="sldNum" sz="quarter" idx="5"/>
          </p:nvPr>
        </p:nvSpPr>
        <p:spPr/>
        <p:txBody>
          <a:bodyPr/>
          <a:lstStyle/>
          <a:p>
            <a:fld id="{97B904D7-0373-45F4-B036-43FF71C8F4F6}" type="slidenum">
              <a:rPr lang="en-US" smtClean="0"/>
              <a:t>17</a:t>
            </a:fld>
            <a:endParaRPr lang="en-US"/>
          </a:p>
        </p:txBody>
      </p:sp>
    </p:spTree>
    <p:extLst>
      <p:ext uri="{BB962C8B-B14F-4D97-AF65-F5344CB8AC3E}">
        <p14:creationId xmlns:p14="http://schemas.microsoft.com/office/powerpoint/2010/main" val="3027905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 30</a:t>
            </a:r>
          </a:p>
          <a:p>
            <a:r>
              <a:rPr lang="en-US" dirty="0"/>
              <a:t>Flair-Still only minimal vascular changes.</a:t>
            </a:r>
          </a:p>
          <a:p>
            <a:r>
              <a:rPr lang="en-US" dirty="0"/>
              <a:t>Sagittal MPR-still focal parietal atrophy with more frontal atrophy than previous images.</a:t>
            </a:r>
          </a:p>
          <a:p>
            <a:r>
              <a:rPr lang="en-US" dirty="0"/>
              <a:t>Axial MPR-maybe some slight atrophy in medial temporal lobes</a:t>
            </a:r>
          </a:p>
          <a:p>
            <a:r>
              <a:rPr lang="en-US" dirty="0"/>
              <a:t>Coronal: slight atrophy in hippocampi</a:t>
            </a:r>
          </a:p>
          <a:p>
            <a:r>
              <a:rPr lang="en-US" dirty="0"/>
              <a:t>SWI:  looks good</a:t>
            </a:r>
          </a:p>
        </p:txBody>
      </p:sp>
      <p:sp>
        <p:nvSpPr>
          <p:cNvPr id="4" name="Slide Number Placeholder 3"/>
          <p:cNvSpPr>
            <a:spLocks noGrp="1"/>
          </p:cNvSpPr>
          <p:nvPr>
            <p:ph type="sldNum" sz="quarter" idx="5"/>
          </p:nvPr>
        </p:nvSpPr>
        <p:spPr/>
        <p:txBody>
          <a:bodyPr/>
          <a:lstStyle/>
          <a:p>
            <a:fld id="{97B904D7-0373-45F4-B036-43FF71C8F4F6}" type="slidenum">
              <a:rPr lang="en-US" smtClean="0"/>
              <a:t>18</a:t>
            </a:fld>
            <a:endParaRPr lang="en-US"/>
          </a:p>
        </p:txBody>
      </p:sp>
    </p:spTree>
    <p:extLst>
      <p:ext uri="{BB962C8B-B14F-4D97-AF65-F5344CB8AC3E}">
        <p14:creationId xmlns:p14="http://schemas.microsoft.com/office/powerpoint/2010/main" val="1398512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her changes from previous visit, we recommended lumbar puncture and here are those results. Her Abeta was decreased at 549. T-tau was 633. P-tau was 112.  APOE was E4 homozygous.  Also, when she presented for LP results, she was no longer flat and tearful but pleasant and smiling. She had stopped citalopram, </a:t>
            </a:r>
            <a:r>
              <a:rPr lang="en-US" dirty="0" err="1"/>
              <a:t>Vraylar</a:t>
            </a:r>
            <a:r>
              <a:rPr lang="en-US" dirty="0"/>
              <a:t>, and phentermine.  Behavioral Health had reached out to her multiple times to schedule but were unable to reach her.</a:t>
            </a:r>
          </a:p>
        </p:txBody>
      </p:sp>
      <p:sp>
        <p:nvSpPr>
          <p:cNvPr id="4" name="Slide Number Placeholder 3"/>
          <p:cNvSpPr>
            <a:spLocks noGrp="1"/>
          </p:cNvSpPr>
          <p:nvPr>
            <p:ph type="sldNum" sz="quarter" idx="5"/>
          </p:nvPr>
        </p:nvSpPr>
        <p:spPr/>
        <p:txBody>
          <a:bodyPr/>
          <a:lstStyle/>
          <a:p>
            <a:fld id="{97B904D7-0373-45F4-B036-43FF71C8F4F6}" type="slidenum">
              <a:rPr lang="en-US" smtClean="0"/>
              <a:t>19</a:t>
            </a:fld>
            <a:endParaRPr lang="en-US"/>
          </a:p>
        </p:txBody>
      </p:sp>
    </p:spTree>
    <p:extLst>
      <p:ext uri="{BB962C8B-B14F-4D97-AF65-F5344CB8AC3E}">
        <p14:creationId xmlns:p14="http://schemas.microsoft.com/office/powerpoint/2010/main" val="35058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case is a 58-year-old white female that was seen in January of 2022 by a previous provider. She has 12 years of education and has been retired for about 1-1/2 years from a family owned business as a bookkeeper. She notes onset of memory changes approximately 2 years prior. She was having difficulty with processing thoughts, remembering names, repeating herself, and misplacing things. She states that she is much easily angered and frustrated than before. She has intermittent fine hand tremor that she reports as having for several years. She lives with her husband. She described that they have a rocky marriage that is at times verbally abusive and that they are currently in marital counseling. She is having no difficulty with ADLs. She still drives and denies any confusion or accidents. She still cooks and occasionally leaves the stove on and gets distracted and burns food. She is responsible for the household finances and admits that she occasionally forgets to pay bills. She denies forgetting to take her medications. She has not had any falls or balance problems. She has a long history of insomnia has been taking Ambien for about 5 years and recently stopped. Her husband noticed improvement in her memory since stopping the Ambien. She has since started trazodone but reports that this is not helping so PCP has started lorazepam.</a:t>
            </a:r>
          </a:p>
        </p:txBody>
      </p:sp>
      <p:sp>
        <p:nvSpPr>
          <p:cNvPr id="4" name="Slide Number Placeholder 3"/>
          <p:cNvSpPr>
            <a:spLocks noGrp="1"/>
          </p:cNvSpPr>
          <p:nvPr>
            <p:ph type="sldNum" sz="quarter" idx="5"/>
          </p:nvPr>
        </p:nvSpPr>
        <p:spPr/>
        <p:txBody>
          <a:bodyPr/>
          <a:lstStyle/>
          <a:p>
            <a:fld id="{97B904D7-0373-45F4-B036-43FF71C8F4F6}" type="slidenum">
              <a:rPr lang="en-US" smtClean="0"/>
              <a:t>2</a:t>
            </a:fld>
            <a:endParaRPr lang="en-US"/>
          </a:p>
        </p:txBody>
      </p:sp>
    </p:spTree>
    <p:extLst>
      <p:ext uri="{BB962C8B-B14F-4D97-AF65-F5344CB8AC3E}">
        <p14:creationId xmlns:p14="http://schemas.microsoft.com/office/powerpoint/2010/main" val="1349510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 was diagnosed with EOAD, mild stage. We talked at length about the increased risk of bleeding associated with her E4 status. We also talked at length that lifestyle modifications were very important. We discussed another trial of donepezil since she was not sure how long she actually took it before stopping.  We will notify her of any upcoming clinical trials that she may be a candidate for. She elected to wait on </a:t>
            </a:r>
            <a:r>
              <a:rPr lang="en-US" dirty="0" err="1"/>
              <a:t>lecanemab</a:t>
            </a:r>
            <a:r>
              <a:rPr lang="en-US" dirty="0"/>
              <a:t> referral and incorporate lifestyle modifications. She was obviously distraught by the diagnosis and we again discussed a behavioral health referral. She preferred faith-based counseling so we did refer her to our local biblical counseling center. We also sent a genetics counseling referral to Emory. Due to her diagnosis of IBS and ulcerative colitis, she had many questions about the Mediterranean diet so we did send her for a dietitian referral. I spoke with her husband a couple of weeks ago and they had just gotten back from a trip to Israel. He said that she was doing great and even her mood had continued to improved. She now has a regular daily routine that includes exercise and her new diet recommendations and he was impressed at how much of a difference that he had seen in only 2 months.  I did speak with our neurology group and they are willing to take her with increased monitoring of course.  Her husband said that they would consider it and let us know if they choose to pursue </a:t>
            </a:r>
            <a:r>
              <a:rPr lang="en-US" dirty="0" err="1"/>
              <a:t>lecanemab</a:t>
            </a:r>
            <a:r>
              <a:rPr lang="en-US" dirty="0"/>
              <a:t>.</a:t>
            </a:r>
          </a:p>
        </p:txBody>
      </p:sp>
      <p:sp>
        <p:nvSpPr>
          <p:cNvPr id="4" name="Slide Number Placeholder 3"/>
          <p:cNvSpPr>
            <a:spLocks noGrp="1"/>
          </p:cNvSpPr>
          <p:nvPr>
            <p:ph type="sldNum" sz="quarter" idx="5"/>
          </p:nvPr>
        </p:nvSpPr>
        <p:spPr/>
        <p:txBody>
          <a:bodyPr/>
          <a:lstStyle/>
          <a:p>
            <a:fld id="{97B904D7-0373-45F4-B036-43FF71C8F4F6}" type="slidenum">
              <a:rPr lang="en-US" smtClean="0"/>
              <a:t>20</a:t>
            </a:fld>
            <a:endParaRPr lang="en-US"/>
          </a:p>
        </p:txBody>
      </p:sp>
    </p:spTree>
    <p:extLst>
      <p:ext uri="{BB962C8B-B14F-4D97-AF65-F5344CB8AC3E}">
        <p14:creationId xmlns:p14="http://schemas.microsoft.com/office/powerpoint/2010/main" val="79671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4B7E3-75AA-8282-77F9-1913E3EDE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F1305-16DD-F394-FFEA-6674E26E7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A03F1-DB1D-BA0F-C33F-15F8160D542F}"/>
              </a:ext>
            </a:extLst>
          </p:cNvPr>
          <p:cNvSpPr>
            <a:spLocks noGrp="1"/>
          </p:cNvSpPr>
          <p:nvPr>
            <p:ph type="body" idx="1"/>
          </p:nvPr>
        </p:nvSpPr>
        <p:spPr/>
        <p:txBody>
          <a:bodyPr/>
          <a:lstStyle/>
          <a:p>
            <a:r>
              <a:rPr lang="en-US" dirty="0"/>
              <a:t>Our second case is a 72-year-old white female who presented for her initial visit back in September 2024. She asked to be referred to our services because she had really noticed that she was having a lot of difficulty with word finding which started about 1 year prior without progression. PCP notes that her last mini cog which was done 1 year prior she scored 5 out of 5 on. She was accompanied by her husband who noted that he did not think anything was wrong with her or that she needed to be here. She also complains of difficulty with repeating herself, forgetting conversations, occasionally with comprehension, keeping appointments, and misplacing things. She denied any hallucinations, paranoia, or personality changes. She denied depression or agitation but did complain of increased anxiety. She is a retired post office worker and lives with her husband. She has 12 years of education. She performs ADLs independently. She admits that she occasionally forgets taking her medications or taking double doses. She still drives but denies any confusion or accidents but states she is more scared of other drivers. She still cooks meals and occasionally leaves the stove on. She reports that her balance is good and denied any falls. She also denied appetite or weight changes. She reported good sleep quality with use of amitriptyline for many years which she also uses for migraine prevention. </a:t>
            </a:r>
          </a:p>
        </p:txBody>
      </p:sp>
      <p:sp>
        <p:nvSpPr>
          <p:cNvPr id="4" name="Slide Number Placeholder 3">
            <a:extLst>
              <a:ext uri="{FF2B5EF4-FFF2-40B4-BE49-F238E27FC236}">
                <a16:creationId xmlns:a16="http://schemas.microsoft.com/office/drawing/2014/main" id="{3EF7DE94-4FDA-DF6A-FFF2-7FCA9137C1C3}"/>
              </a:ext>
            </a:extLst>
          </p:cNvPr>
          <p:cNvSpPr>
            <a:spLocks noGrp="1"/>
          </p:cNvSpPr>
          <p:nvPr>
            <p:ph type="sldNum" sz="quarter" idx="5"/>
          </p:nvPr>
        </p:nvSpPr>
        <p:spPr/>
        <p:txBody>
          <a:bodyPr/>
          <a:lstStyle/>
          <a:p>
            <a:fld id="{97B904D7-0373-45F4-B036-43FF71C8F4F6}" type="slidenum">
              <a:rPr lang="en-US" smtClean="0"/>
              <a:t>21</a:t>
            </a:fld>
            <a:endParaRPr lang="en-US"/>
          </a:p>
        </p:txBody>
      </p:sp>
    </p:spTree>
    <p:extLst>
      <p:ext uri="{BB962C8B-B14F-4D97-AF65-F5344CB8AC3E}">
        <p14:creationId xmlns:p14="http://schemas.microsoft.com/office/powerpoint/2010/main" val="1245549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 has a history of hyperlipidemia, hypertension, OSA with regular use of CPAP, GERD, osteoporosis, migraines, sciatica, and insomnia. Her daily medications include amitriptyline, diltiazem, lisinopril HCTZ, meloxicam, pregabalin, rosuvastatin, and aspirin. She takes Zofran and sumatriptan as needed for migraines. And she is also taking alendronate weekly.</a:t>
            </a:r>
          </a:p>
        </p:txBody>
      </p:sp>
      <p:sp>
        <p:nvSpPr>
          <p:cNvPr id="4" name="Slide Number Placeholder 3"/>
          <p:cNvSpPr>
            <a:spLocks noGrp="1"/>
          </p:cNvSpPr>
          <p:nvPr>
            <p:ph type="sldNum" sz="quarter" idx="5"/>
          </p:nvPr>
        </p:nvSpPr>
        <p:spPr/>
        <p:txBody>
          <a:bodyPr/>
          <a:lstStyle/>
          <a:p>
            <a:fld id="{97B904D7-0373-45F4-B036-43FF71C8F4F6}" type="slidenum">
              <a:rPr lang="en-US" smtClean="0"/>
              <a:t>22</a:t>
            </a:fld>
            <a:endParaRPr lang="en-US"/>
          </a:p>
        </p:txBody>
      </p:sp>
    </p:spTree>
    <p:extLst>
      <p:ext uri="{BB962C8B-B14F-4D97-AF65-F5344CB8AC3E}">
        <p14:creationId xmlns:p14="http://schemas.microsoft.com/office/powerpoint/2010/main" val="3098683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 did report a family history of AD. Her mom passed away in her late 80s with AD and she also had an aunt that passed away in her 60s with EOAD.  She is a former smoker of 30 to 45 years, she quit 25 years ago. She did admit to previous heavy alcohol use but now rare use of alcohol. </a:t>
            </a:r>
          </a:p>
        </p:txBody>
      </p:sp>
      <p:sp>
        <p:nvSpPr>
          <p:cNvPr id="4" name="Slide Number Placeholder 3"/>
          <p:cNvSpPr>
            <a:spLocks noGrp="1"/>
          </p:cNvSpPr>
          <p:nvPr>
            <p:ph type="sldNum" sz="quarter" idx="5"/>
          </p:nvPr>
        </p:nvSpPr>
        <p:spPr/>
        <p:txBody>
          <a:bodyPr/>
          <a:lstStyle/>
          <a:p>
            <a:fld id="{97B904D7-0373-45F4-B036-43FF71C8F4F6}" type="slidenum">
              <a:rPr lang="en-US" smtClean="0"/>
              <a:t>23</a:t>
            </a:fld>
            <a:endParaRPr lang="en-US"/>
          </a:p>
        </p:txBody>
      </p:sp>
    </p:spTree>
    <p:extLst>
      <p:ext uri="{BB962C8B-B14F-4D97-AF65-F5344CB8AC3E}">
        <p14:creationId xmlns:p14="http://schemas.microsoft.com/office/powerpoint/2010/main" val="3784492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 scored a 28 on her MoCA. FAQ was 0. She was impaired in visuospatial domain and borderline in memory domain.</a:t>
            </a:r>
          </a:p>
        </p:txBody>
      </p:sp>
      <p:sp>
        <p:nvSpPr>
          <p:cNvPr id="4" name="Slide Number Placeholder 3"/>
          <p:cNvSpPr>
            <a:spLocks noGrp="1"/>
          </p:cNvSpPr>
          <p:nvPr>
            <p:ph type="sldNum" sz="quarter" idx="5"/>
          </p:nvPr>
        </p:nvSpPr>
        <p:spPr/>
        <p:txBody>
          <a:bodyPr/>
          <a:lstStyle/>
          <a:p>
            <a:fld id="{97B904D7-0373-45F4-B036-43FF71C8F4F6}" type="slidenum">
              <a:rPr lang="en-US" smtClean="0"/>
              <a:t>24</a:t>
            </a:fld>
            <a:endParaRPr lang="en-US"/>
          </a:p>
        </p:txBody>
      </p:sp>
    </p:spTree>
    <p:extLst>
      <p:ext uri="{BB962C8B-B14F-4D97-AF65-F5344CB8AC3E}">
        <p14:creationId xmlns:p14="http://schemas.microsoft.com/office/powerpoint/2010/main" val="4088417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Here is her cube and clock.</a:t>
            </a:r>
          </a:p>
        </p:txBody>
      </p:sp>
      <p:sp>
        <p:nvSpPr>
          <p:cNvPr id="4" name="Slide Number Placeholder 3"/>
          <p:cNvSpPr>
            <a:spLocks noGrp="1"/>
          </p:cNvSpPr>
          <p:nvPr>
            <p:ph type="sldNum" sz="quarter" idx="5"/>
          </p:nvPr>
        </p:nvSpPr>
        <p:spPr/>
        <p:txBody>
          <a:bodyPr/>
          <a:lstStyle/>
          <a:p>
            <a:fld id="{97B904D7-0373-45F4-B036-43FF71C8F4F6}" type="slidenum">
              <a:rPr lang="en-US" smtClean="0"/>
              <a:t>25</a:t>
            </a:fld>
            <a:endParaRPr lang="en-US"/>
          </a:p>
        </p:txBody>
      </p:sp>
    </p:spTree>
    <p:extLst>
      <p:ext uri="{BB962C8B-B14F-4D97-AF65-F5344CB8AC3E}">
        <p14:creationId xmlns:p14="http://schemas.microsoft.com/office/powerpoint/2010/main" val="4138716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Here are her Reyo Drawings.</a:t>
            </a:r>
          </a:p>
        </p:txBody>
      </p:sp>
      <p:sp>
        <p:nvSpPr>
          <p:cNvPr id="4" name="Slide Number Placeholder 3"/>
          <p:cNvSpPr>
            <a:spLocks noGrp="1"/>
          </p:cNvSpPr>
          <p:nvPr>
            <p:ph type="sldNum" sz="quarter" idx="5"/>
          </p:nvPr>
        </p:nvSpPr>
        <p:spPr/>
        <p:txBody>
          <a:bodyPr/>
          <a:lstStyle/>
          <a:p>
            <a:fld id="{97B904D7-0373-45F4-B036-43FF71C8F4F6}" type="slidenum">
              <a:rPr lang="en-US" smtClean="0"/>
              <a:t>26</a:t>
            </a:fld>
            <a:endParaRPr lang="en-US"/>
          </a:p>
        </p:txBody>
      </p:sp>
    </p:spTree>
    <p:extLst>
      <p:ext uri="{BB962C8B-B14F-4D97-AF65-F5344CB8AC3E}">
        <p14:creationId xmlns:p14="http://schemas.microsoft.com/office/powerpoint/2010/main" val="3630444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Here is her Trails A and B.  She scored in the 61st percentile on Trails B.</a:t>
            </a:r>
          </a:p>
        </p:txBody>
      </p:sp>
      <p:sp>
        <p:nvSpPr>
          <p:cNvPr id="4" name="Slide Number Placeholder 3"/>
          <p:cNvSpPr>
            <a:spLocks noGrp="1"/>
          </p:cNvSpPr>
          <p:nvPr>
            <p:ph type="sldNum" sz="quarter" idx="5"/>
          </p:nvPr>
        </p:nvSpPr>
        <p:spPr/>
        <p:txBody>
          <a:bodyPr/>
          <a:lstStyle/>
          <a:p>
            <a:fld id="{97B904D7-0373-45F4-B036-43FF71C8F4F6}" type="slidenum">
              <a:rPr lang="en-US" smtClean="0"/>
              <a:t>27</a:t>
            </a:fld>
            <a:endParaRPr lang="en-US"/>
          </a:p>
        </p:txBody>
      </p:sp>
    </p:spTree>
    <p:extLst>
      <p:ext uri="{BB962C8B-B14F-4D97-AF65-F5344CB8AC3E}">
        <p14:creationId xmlns:p14="http://schemas.microsoft.com/office/powerpoint/2010/main" val="1983694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 labs were unremarkable. She scored 0 on PHQ-9 and 4 on GAD7.</a:t>
            </a:r>
          </a:p>
        </p:txBody>
      </p:sp>
      <p:sp>
        <p:nvSpPr>
          <p:cNvPr id="4" name="Slide Number Placeholder 3"/>
          <p:cNvSpPr>
            <a:spLocks noGrp="1"/>
          </p:cNvSpPr>
          <p:nvPr>
            <p:ph type="sldNum" sz="quarter" idx="5"/>
          </p:nvPr>
        </p:nvSpPr>
        <p:spPr/>
        <p:txBody>
          <a:bodyPr/>
          <a:lstStyle/>
          <a:p>
            <a:fld id="{97B904D7-0373-45F4-B036-43FF71C8F4F6}" type="slidenum">
              <a:rPr lang="en-US" smtClean="0"/>
              <a:t>28</a:t>
            </a:fld>
            <a:endParaRPr lang="en-US"/>
          </a:p>
        </p:txBody>
      </p:sp>
    </p:spTree>
    <p:extLst>
      <p:ext uri="{BB962C8B-B14F-4D97-AF65-F5344CB8AC3E}">
        <p14:creationId xmlns:p14="http://schemas.microsoft.com/office/powerpoint/2010/main" val="1246798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 32</a:t>
            </a:r>
          </a:p>
          <a:p>
            <a:r>
              <a:rPr lang="en-US" dirty="0"/>
              <a:t>Axial Flair-mild vascular changes.</a:t>
            </a:r>
          </a:p>
          <a:p>
            <a:r>
              <a:rPr lang="en-US" dirty="0"/>
              <a:t>Sagittal-general volume loss.  Slightly decreased occupancy on the left hippocampus.  Diffuse volume loss.</a:t>
            </a:r>
          </a:p>
          <a:p>
            <a:r>
              <a:rPr lang="en-US" dirty="0"/>
              <a:t>Axial MPR-mild medial temporal lobe atrophy</a:t>
            </a:r>
          </a:p>
          <a:p>
            <a:r>
              <a:rPr lang="en-US" dirty="0"/>
              <a:t>Coronal-pretty mild atrophy, slightly more on the left</a:t>
            </a:r>
          </a:p>
          <a:p>
            <a:r>
              <a:rPr lang="en-US" dirty="0"/>
              <a:t>SWI-looks good</a:t>
            </a:r>
          </a:p>
          <a:p>
            <a:endParaRPr lang="en-US"/>
          </a:p>
          <a:p>
            <a:endParaRPr lang="en-US"/>
          </a:p>
        </p:txBody>
      </p:sp>
      <p:sp>
        <p:nvSpPr>
          <p:cNvPr id="4" name="Slide Number Placeholder 3"/>
          <p:cNvSpPr>
            <a:spLocks noGrp="1"/>
          </p:cNvSpPr>
          <p:nvPr>
            <p:ph type="sldNum" sz="quarter" idx="5"/>
          </p:nvPr>
        </p:nvSpPr>
        <p:spPr/>
        <p:txBody>
          <a:bodyPr/>
          <a:lstStyle/>
          <a:p>
            <a:fld id="{97B904D7-0373-45F4-B036-43FF71C8F4F6}" type="slidenum">
              <a:rPr lang="en-US" smtClean="0"/>
              <a:t>29</a:t>
            </a:fld>
            <a:endParaRPr lang="en-US"/>
          </a:p>
        </p:txBody>
      </p:sp>
    </p:spTree>
    <p:extLst>
      <p:ext uri="{BB962C8B-B14F-4D97-AF65-F5344CB8AC3E}">
        <p14:creationId xmlns:p14="http://schemas.microsoft.com/office/powerpoint/2010/main" val="267992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 medical history for her include hypertension, renal aneurysm, depression, anxiety, GERD, insomnia, hyperlipidemia, ulcerative colitis, and ADHD. Her current medications are atorvastatin, </a:t>
            </a:r>
            <a:r>
              <a:rPr lang="en-US" dirty="0" err="1"/>
              <a:t>dextro</a:t>
            </a:r>
            <a:r>
              <a:rPr lang="en-US" dirty="0"/>
              <a:t> amphetamine </a:t>
            </a:r>
            <a:r>
              <a:rPr lang="en-US" dirty="0" err="1"/>
              <a:t>amphetamine</a:t>
            </a:r>
            <a:r>
              <a:rPr lang="en-US" dirty="0"/>
              <a:t>, </a:t>
            </a:r>
            <a:r>
              <a:rPr lang="en-US" dirty="0" err="1"/>
              <a:t>Ecitalopram</a:t>
            </a:r>
            <a:r>
              <a:rPr lang="en-US" dirty="0"/>
              <a:t>, lorazepam, and triamterene/HCTZ.</a:t>
            </a:r>
          </a:p>
        </p:txBody>
      </p:sp>
      <p:sp>
        <p:nvSpPr>
          <p:cNvPr id="4" name="Slide Number Placeholder 3"/>
          <p:cNvSpPr>
            <a:spLocks noGrp="1"/>
          </p:cNvSpPr>
          <p:nvPr>
            <p:ph type="sldNum" sz="quarter" idx="5"/>
          </p:nvPr>
        </p:nvSpPr>
        <p:spPr/>
        <p:txBody>
          <a:bodyPr/>
          <a:lstStyle/>
          <a:p>
            <a:fld id="{97B904D7-0373-45F4-B036-43FF71C8F4F6}" type="slidenum">
              <a:rPr lang="en-US" smtClean="0"/>
              <a:t>3</a:t>
            </a:fld>
            <a:endParaRPr lang="en-US"/>
          </a:p>
        </p:txBody>
      </p:sp>
    </p:spTree>
    <p:extLst>
      <p:ext uri="{BB962C8B-B14F-4D97-AF65-F5344CB8AC3E}">
        <p14:creationId xmlns:p14="http://schemas.microsoft.com/office/powerpoint/2010/main" val="59542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Due to her personal concern, family history, and </a:t>
            </a:r>
            <a:r>
              <a:rPr lang="en-US" dirty="0" err="1">
                <a:latin typeface="Calibri"/>
                <a:ea typeface="Calibri"/>
                <a:cs typeface="Calibri"/>
              </a:rPr>
              <a:t>neurocog</a:t>
            </a:r>
            <a:r>
              <a:rPr lang="en-US" dirty="0">
                <a:latin typeface="Calibri"/>
                <a:ea typeface="Calibri"/>
                <a:cs typeface="Calibri"/>
              </a:rPr>
              <a:t> results, she elected to move forward with further investigation and LP was ordered.  Those results were Abeta 561, T-Tau 506, P-Tau 1.0, ATI ratio 0.67.  APOE E3/E3.</a:t>
            </a:r>
          </a:p>
        </p:txBody>
      </p:sp>
      <p:sp>
        <p:nvSpPr>
          <p:cNvPr id="4" name="Slide Number Placeholder 3"/>
          <p:cNvSpPr>
            <a:spLocks noGrp="1"/>
          </p:cNvSpPr>
          <p:nvPr>
            <p:ph type="sldNum" sz="quarter" idx="5"/>
          </p:nvPr>
        </p:nvSpPr>
        <p:spPr/>
        <p:txBody>
          <a:bodyPr/>
          <a:lstStyle/>
          <a:p>
            <a:fld id="{97B904D7-0373-45F4-B036-43FF71C8F4F6}" type="slidenum">
              <a:rPr lang="en-US" smtClean="0"/>
              <a:t>30</a:t>
            </a:fld>
            <a:endParaRPr lang="en-US"/>
          </a:p>
        </p:txBody>
      </p:sp>
    </p:spTree>
    <p:extLst>
      <p:ext uri="{BB962C8B-B14F-4D97-AF65-F5344CB8AC3E}">
        <p14:creationId xmlns:p14="http://schemas.microsoft.com/office/powerpoint/2010/main" val="1178671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She was diagnosed with AD early stage.  She wanted to more forward with </a:t>
            </a:r>
            <a:r>
              <a:rPr lang="en-US" dirty="0" err="1">
                <a:latin typeface="Calibri"/>
                <a:ea typeface="Calibri"/>
                <a:cs typeface="Calibri"/>
              </a:rPr>
              <a:t>lecanemab</a:t>
            </a:r>
            <a:r>
              <a:rPr lang="en-US">
                <a:latin typeface="Calibri"/>
                <a:ea typeface="Calibri"/>
                <a:cs typeface="Calibri"/>
              </a:rPr>
              <a:t> consult.  We also started donepezil, she called us said that it was causing insomnia-we recommended taking in the morning and this didn't help so she discontinued it.   This patient was not our first </a:t>
            </a:r>
            <a:r>
              <a:rPr lang="en-US" dirty="0" err="1">
                <a:latin typeface="Calibri"/>
                <a:ea typeface="Calibri"/>
                <a:cs typeface="Calibri"/>
              </a:rPr>
              <a:t>lecanemab</a:t>
            </a:r>
            <a:r>
              <a:rPr lang="en-US" dirty="0">
                <a:latin typeface="Calibri"/>
                <a:ea typeface="Calibri"/>
                <a:cs typeface="Calibri"/>
              </a:rPr>
              <a:t> referral but was our first MAC patient to start infusions.  She was diagnosed on December 12th, had her neuro consult on December 30th, and had her first infusion on January 27th. </a:t>
            </a:r>
            <a:r>
              <a:rPr lang="en-US" dirty="0">
                <a:latin typeface="Aptos"/>
                <a:ea typeface="Calibri"/>
                <a:cs typeface="Calibri"/>
              </a:rPr>
              <a:t>After</a:t>
            </a:r>
            <a:r>
              <a:rPr lang="en-US" dirty="0"/>
              <a:t> her first infusion, she developed severe headache with nausea and vomiting. She notified PCP and neuro and her PCP had her come in the following day. They gave her a COVID test which was negative and gave her IV fluids, steroid, and antiemetic while she was there. Neuro brought her in for stat MRI which was clear. A few days later she was still complaining of severe headache and her husband took her to the ER where she received more fluids, steroid, and antiemetic. Headache, nausea and vomiting slowly improved. She decided to continue with infusions and they are now premedicating her with steroid, Tylenol, and Benadryl. When I talked with her at the beginning of March, she had had 3 infusions, and was still complaining of dull headache but that it was tolerable. She does have a history of migraines but noted that this headache was different and located in frontal region and her migraines usually start in the neck and base her head.</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97B904D7-0373-45F4-B036-43FF71C8F4F6}" type="slidenum">
              <a:rPr lang="en-US" smtClean="0"/>
              <a:t>31</a:t>
            </a:fld>
            <a:endParaRPr lang="en-US"/>
          </a:p>
        </p:txBody>
      </p:sp>
    </p:spTree>
    <p:extLst>
      <p:ext uri="{BB962C8B-B14F-4D97-AF65-F5344CB8AC3E}">
        <p14:creationId xmlns:p14="http://schemas.microsoft.com/office/powerpoint/2010/main" val="189359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She was uncertain of any family history of AD.  She denied any alcohol, tobacco, or drug use.  </a:t>
            </a:r>
          </a:p>
        </p:txBody>
      </p:sp>
      <p:sp>
        <p:nvSpPr>
          <p:cNvPr id="4" name="Slide Number Placeholder 3"/>
          <p:cNvSpPr>
            <a:spLocks noGrp="1"/>
          </p:cNvSpPr>
          <p:nvPr>
            <p:ph type="sldNum" sz="quarter" idx="5"/>
          </p:nvPr>
        </p:nvSpPr>
        <p:spPr/>
        <p:txBody>
          <a:bodyPr/>
          <a:lstStyle/>
          <a:p>
            <a:fld id="{97B904D7-0373-45F4-B036-43FF71C8F4F6}" type="slidenum">
              <a:rPr lang="en-US" smtClean="0"/>
              <a:t>4</a:t>
            </a:fld>
            <a:endParaRPr lang="en-US"/>
          </a:p>
        </p:txBody>
      </p:sp>
    </p:spTree>
    <p:extLst>
      <p:ext uri="{BB962C8B-B14F-4D97-AF65-F5344CB8AC3E}">
        <p14:creationId xmlns:p14="http://schemas.microsoft.com/office/powerpoint/2010/main" val="307599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 scored a 25 on the MoCA. FAQ was 10.  She was borderline on Rey AVLT delayed and recognition.   Attention domain was borderline.</a:t>
            </a:r>
          </a:p>
        </p:txBody>
      </p:sp>
      <p:sp>
        <p:nvSpPr>
          <p:cNvPr id="4" name="Slide Number Placeholder 3"/>
          <p:cNvSpPr>
            <a:spLocks noGrp="1"/>
          </p:cNvSpPr>
          <p:nvPr>
            <p:ph type="sldNum" sz="quarter" idx="5"/>
          </p:nvPr>
        </p:nvSpPr>
        <p:spPr/>
        <p:txBody>
          <a:bodyPr/>
          <a:lstStyle/>
          <a:p>
            <a:fld id="{97B904D7-0373-45F4-B036-43FF71C8F4F6}" type="slidenum">
              <a:rPr lang="en-US" smtClean="0"/>
              <a:t>5</a:t>
            </a:fld>
            <a:endParaRPr lang="en-US"/>
          </a:p>
        </p:txBody>
      </p:sp>
    </p:spTree>
    <p:extLst>
      <p:ext uri="{BB962C8B-B14F-4D97-AF65-F5344CB8AC3E}">
        <p14:creationId xmlns:p14="http://schemas.microsoft.com/office/powerpoint/2010/main" val="3389819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work was unremarkable. She scored a 9 on PHQ and 11 on GAD.</a:t>
            </a:r>
          </a:p>
        </p:txBody>
      </p:sp>
      <p:sp>
        <p:nvSpPr>
          <p:cNvPr id="4" name="Slide Number Placeholder 3"/>
          <p:cNvSpPr>
            <a:spLocks noGrp="1"/>
          </p:cNvSpPr>
          <p:nvPr>
            <p:ph type="sldNum" sz="quarter" idx="5"/>
          </p:nvPr>
        </p:nvSpPr>
        <p:spPr/>
        <p:txBody>
          <a:bodyPr/>
          <a:lstStyle/>
          <a:p>
            <a:fld id="{97B904D7-0373-45F4-B036-43FF71C8F4F6}" type="slidenum">
              <a:rPr lang="en-US" smtClean="0"/>
              <a:t>6</a:t>
            </a:fld>
            <a:endParaRPr lang="en-US"/>
          </a:p>
        </p:txBody>
      </p:sp>
    </p:spTree>
    <p:extLst>
      <p:ext uri="{BB962C8B-B14F-4D97-AF65-F5344CB8AC3E}">
        <p14:creationId xmlns:p14="http://schemas.microsoft.com/office/powerpoint/2010/main" val="77979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effectLst/>
              </a:rPr>
              <a:t>CONFIDENTIAL 31</a:t>
            </a:r>
            <a:r>
              <a:rPr lang="en-US" dirty="0">
                <a:solidFill>
                  <a:srgbClr val="FF0000"/>
                </a:solidFill>
              </a:rPr>
              <a:t>.</a:t>
            </a:r>
          </a:p>
          <a:p>
            <a:r>
              <a:rPr lang="en-US" dirty="0">
                <a:solidFill>
                  <a:srgbClr val="FF0000"/>
                </a:solidFill>
              </a:rPr>
              <a:t>Flair-minimal vascular changes.</a:t>
            </a:r>
          </a:p>
          <a:p>
            <a:r>
              <a:rPr lang="en-US" dirty="0">
                <a:solidFill>
                  <a:srgbClr val="FF0000"/>
                </a:solidFill>
              </a:rPr>
              <a:t>Sagittal-MPR:  She has some focal parietal atrophy.</a:t>
            </a:r>
          </a:p>
          <a:p>
            <a:r>
              <a:rPr lang="en-US" dirty="0">
                <a:solidFill>
                  <a:srgbClr val="FF0000"/>
                </a:solidFill>
              </a:rPr>
              <a:t>Axial MPR:  Medial temporal lobes look pretty good.</a:t>
            </a:r>
          </a:p>
          <a:p>
            <a:r>
              <a:rPr lang="en-US" dirty="0">
                <a:solidFill>
                  <a:srgbClr val="FF0000"/>
                </a:solidFill>
              </a:rPr>
              <a:t>Coronal:  Parietal atrophy, hippocampi look pretty full.</a:t>
            </a:r>
          </a:p>
          <a:p>
            <a:r>
              <a:rPr lang="en-US" dirty="0">
                <a:solidFill>
                  <a:srgbClr val="FF0000"/>
                </a:solidFill>
              </a:rPr>
              <a:t>SWI:  Normal</a:t>
            </a:r>
          </a:p>
        </p:txBody>
      </p:sp>
      <p:sp>
        <p:nvSpPr>
          <p:cNvPr id="4" name="Slide Number Placeholder 3"/>
          <p:cNvSpPr>
            <a:spLocks noGrp="1"/>
          </p:cNvSpPr>
          <p:nvPr>
            <p:ph type="sldNum" sz="quarter" idx="5"/>
          </p:nvPr>
        </p:nvSpPr>
        <p:spPr/>
        <p:txBody>
          <a:bodyPr/>
          <a:lstStyle/>
          <a:p>
            <a:fld id="{97B904D7-0373-45F4-B036-43FF71C8F4F6}" type="slidenum">
              <a:rPr lang="en-US" smtClean="0"/>
              <a:t>7</a:t>
            </a:fld>
            <a:endParaRPr lang="en-US"/>
          </a:p>
        </p:txBody>
      </p:sp>
    </p:spTree>
    <p:extLst>
      <p:ext uri="{BB962C8B-B14F-4D97-AF65-F5344CB8AC3E}">
        <p14:creationId xmlns:p14="http://schemas.microsoft.com/office/powerpoint/2010/main" val="166571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 was diagnosed with mixed anxiety and depressive disorder. Recommendations included that PCP change escitalopram to venlafaxine 37.5 mg daily and then increase to 75 mg daily, Mediterranean diet, and individual counseling with behavioral psychologist, as well as education on coping mechanisms.</a:t>
            </a:r>
          </a:p>
        </p:txBody>
      </p:sp>
      <p:sp>
        <p:nvSpPr>
          <p:cNvPr id="4" name="Slide Number Placeholder 3"/>
          <p:cNvSpPr>
            <a:spLocks noGrp="1"/>
          </p:cNvSpPr>
          <p:nvPr>
            <p:ph type="sldNum" sz="quarter" idx="5"/>
          </p:nvPr>
        </p:nvSpPr>
        <p:spPr/>
        <p:txBody>
          <a:bodyPr/>
          <a:lstStyle/>
          <a:p>
            <a:fld id="{97B904D7-0373-45F4-B036-43FF71C8F4F6}" type="slidenum">
              <a:rPr lang="en-US" smtClean="0"/>
              <a:t>8</a:t>
            </a:fld>
            <a:endParaRPr lang="en-US"/>
          </a:p>
        </p:txBody>
      </p:sp>
    </p:spTree>
    <p:extLst>
      <p:ext uri="{BB962C8B-B14F-4D97-AF65-F5344CB8AC3E}">
        <p14:creationId xmlns:p14="http://schemas.microsoft.com/office/powerpoint/2010/main" val="423598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same female patient was referred back to us just over 2-1/2 years later for worsened memory. She is now 60 years old. She notes gradual progression since her last MAC visit. She is now having difficulty with word finding, keeping appointments, keeping up with events and holidays, and being more withdrawn and agitated. She denied any hallucinations or paranoia. She still lives with her husband and that relationship has improved. She is still not having any trouble managing her medications. She is still driving and still reports no confusion or accidents but forgets where she was going to go. She denies any regular exercise and is still not having any trouble with balance or falls. She still has trouble with remembering recipes and ingredients. She denied any appetite or weight changes. She does report that her sleep quality has improved with an OTC sleep aid of which she is unsure of the name. She admits that she is still struggling with anxiety and depression. She denied any hobbies or interests stating that she just stays home and does nothing except for when she attends an event of her grandchildren. Her affect was flat and tearful at times. Her PCP did refer her to behavioral health after last MAC visit but unsure of why it was never scheduled.</a:t>
            </a:r>
          </a:p>
        </p:txBody>
      </p:sp>
      <p:sp>
        <p:nvSpPr>
          <p:cNvPr id="4" name="Slide Number Placeholder 3"/>
          <p:cNvSpPr>
            <a:spLocks noGrp="1"/>
          </p:cNvSpPr>
          <p:nvPr>
            <p:ph type="sldNum" sz="quarter" idx="5"/>
          </p:nvPr>
        </p:nvSpPr>
        <p:spPr/>
        <p:txBody>
          <a:bodyPr/>
          <a:lstStyle/>
          <a:p>
            <a:fld id="{97B904D7-0373-45F4-B036-43FF71C8F4F6}" type="slidenum">
              <a:rPr lang="en-US" smtClean="0"/>
              <a:t>9</a:t>
            </a:fld>
            <a:endParaRPr lang="en-US"/>
          </a:p>
        </p:txBody>
      </p:sp>
    </p:spTree>
    <p:extLst>
      <p:ext uri="{BB962C8B-B14F-4D97-AF65-F5344CB8AC3E}">
        <p14:creationId xmlns:p14="http://schemas.microsoft.com/office/powerpoint/2010/main" val="2252680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8796" y="3784698"/>
            <a:ext cx="6537380" cy="417745"/>
          </a:xfrm>
        </p:spPr>
        <p:txBody>
          <a:bodyPr>
            <a:noAutofit/>
          </a:bodyPr>
          <a:lstStyle>
            <a:lvl1pPr algn="r">
              <a:defRPr sz="2800" b="1" i="0">
                <a:solidFill>
                  <a:srgbClr val="6E635A"/>
                </a:solidFill>
                <a:latin typeface="Helvetica"/>
                <a:cs typeface="Helvetica"/>
              </a:defRPr>
            </a:lvl1pPr>
          </a:lstStyle>
          <a:p>
            <a:r>
              <a:rPr lang="en-US"/>
              <a:t>Title Slide</a:t>
            </a:r>
          </a:p>
        </p:txBody>
      </p:sp>
      <p:sp>
        <p:nvSpPr>
          <p:cNvPr id="3" name="Subtitle 2"/>
          <p:cNvSpPr>
            <a:spLocks noGrp="1"/>
          </p:cNvSpPr>
          <p:nvPr>
            <p:ph type="subTitle" idx="1" hasCustomPrompt="1"/>
          </p:nvPr>
        </p:nvSpPr>
        <p:spPr>
          <a:xfrm>
            <a:off x="1580964" y="4235585"/>
            <a:ext cx="5805211" cy="410576"/>
          </a:xfrm>
        </p:spPr>
        <p:txBody>
          <a:bodyPr>
            <a:noAutofit/>
          </a:bodyPr>
          <a:lstStyle>
            <a:lvl1pPr marL="0" indent="0" algn="r">
              <a:buNone/>
              <a:defRPr sz="2200" b="0" i="0">
                <a:solidFill>
                  <a:srgbClr val="6E635A"/>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01.01.18</a:t>
            </a:r>
          </a:p>
        </p:txBody>
      </p:sp>
      <p:pic>
        <p:nvPicPr>
          <p:cNvPr id="9" name="Picture 8" descr="GMN Gif.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582" y="755241"/>
            <a:ext cx="4275218" cy="1383159"/>
          </a:xfrm>
          <a:prstGeom prst="rect">
            <a:avLst/>
          </a:prstGeom>
        </p:spPr>
      </p:pic>
      <p:sp>
        <p:nvSpPr>
          <p:cNvPr id="10" name="Rectangle 9"/>
          <p:cNvSpPr/>
          <p:nvPr userDrawn="1"/>
        </p:nvSpPr>
        <p:spPr>
          <a:xfrm>
            <a:off x="7999519" y="0"/>
            <a:ext cx="1144481" cy="519048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98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Photo-Brown">
    <p:spTree>
      <p:nvGrpSpPr>
        <p:cNvPr id="1" name=""/>
        <p:cNvGrpSpPr/>
        <p:nvPr/>
      </p:nvGrpSpPr>
      <p:grpSpPr>
        <a:xfrm>
          <a:off x="0" y="0"/>
          <a:ext cx="0" cy="0"/>
          <a:chOff x="0" y="0"/>
          <a:chExt cx="0" cy="0"/>
        </a:xfrm>
      </p:grpSpPr>
      <p:sp>
        <p:nvSpPr>
          <p:cNvPr id="12" name="Rectangle 11"/>
          <p:cNvSpPr/>
          <p:nvPr userDrawn="1"/>
        </p:nvSpPr>
        <p:spPr>
          <a:xfrm>
            <a:off x="0" y="5080320"/>
            <a:ext cx="9143999" cy="7614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3999" cy="907198"/>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3" name="Content Placeholder 2"/>
          <p:cNvSpPr>
            <a:spLocks noGrp="1"/>
          </p:cNvSpPr>
          <p:nvPr>
            <p:ph sz="half" idx="1"/>
          </p:nvPr>
        </p:nvSpPr>
        <p:spPr>
          <a:xfrm>
            <a:off x="457199" y="1200151"/>
            <a:ext cx="4531909" cy="339447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5423225" y="1315439"/>
            <a:ext cx="3443321" cy="2274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6x4 Pic</a:t>
            </a:r>
          </a:p>
        </p:txBody>
      </p:sp>
    </p:spTree>
    <p:extLst>
      <p:ext uri="{BB962C8B-B14F-4D97-AF65-F5344CB8AC3E}">
        <p14:creationId xmlns:p14="http://schemas.microsoft.com/office/powerpoint/2010/main" val="255829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Blue">
    <p:spTree>
      <p:nvGrpSpPr>
        <p:cNvPr id="1" name=""/>
        <p:cNvGrpSpPr/>
        <p:nvPr/>
      </p:nvGrpSpPr>
      <p:grpSpPr>
        <a:xfrm>
          <a:off x="0" y="0"/>
          <a:ext cx="0" cy="0"/>
          <a:chOff x="0" y="0"/>
          <a:chExt cx="0" cy="0"/>
        </a:xfrm>
      </p:grpSpPr>
      <p:sp>
        <p:nvSpPr>
          <p:cNvPr id="4" name="Rectangle 3"/>
          <p:cNvSpPr/>
          <p:nvPr userDrawn="1"/>
        </p:nvSpPr>
        <p:spPr>
          <a:xfrm flipH="1">
            <a:off x="-2" y="0"/>
            <a:ext cx="7999519" cy="51435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124" y="427680"/>
            <a:ext cx="6418382" cy="3502329"/>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12" name="Text Placeholder 4"/>
          <p:cNvSpPr>
            <a:spLocks noGrp="1"/>
          </p:cNvSpPr>
          <p:nvPr>
            <p:ph type="body" sz="quarter" idx="12" hasCustomPrompt="1"/>
          </p:nvPr>
        </p:nvSpPr>
        <p:spPr>
          <a:xfrm>
            <a:off x="939588" y="1095644"/>
            <a:ext cx="5805427" cy="2332275"/>
          </a:xfrm>
        </p:spPr>
        <p:txBody>
          <a:bodyPr>
            <a:noAutofit/>
          </a:bodyPr>
          <a:lstStyle>
            <a:lvl1pPr marL="0" indent="0" algn="l">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939588" y="3519165"/>
            <a:ext cx="5805427" cy="466036"/>
          </a:xfrm>
        </p:spPr>
        <p:txBody>
          <a:bodyPr>
            <a:noAutofit/>
          </a:bodyPr>
          <a:lstStyle>
            <a:lvl1pPr marL="0" indent="0" algn="l">
              <a:buFontTx/>
              <a:buNone/>
              <a:defRPr sz="1800" b="1" i="0" baseline="0">
                <a:solidFill>
                  <a:srgbClr val="FFFFFF"/>
                </a:solidFill>
                <a:latin typeface="Helvetica"/>
                <a:cs typeface="Helvetica"/>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 Quote Author</a:t>
            </a:r>
          </a:p>
        </p:txBody>
      </p:sp>
    </p:spTree>
    <p:extLst>
      <p:ext uri="{BB962C8B-B14F-4D97-AF65-F5344CB8AC3E}">
        <p14:creationId xmlns:p14="http://schemas.microsoft.com/office/powerpoint/2010/main" val="196370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Green">
    <p:spTree>
      <p:nvGrpSpPr>
        <p:cNvPr id="1" name=""/>
        <p:cNvGrpSpPr/>
        <p:nvPr/>
      </p:nvGrpSpPr>
      <p:grpSpPr>
        <a:xfrm>
          <a:off x="0" y="0"/>
          <a:ext cx="0" cy="0"/>
          <a:chOff x="0" y="0"/>
          <a:chExt cx="0" cy="0"/>
        </a:xfrm>
      </p:grpSpPr>
      <p:sp>
        <p:nvSpPr>
          <p:cNvPr id="7" name="Rectangle 6"/>
          <p:cNvSpPr/>
          <p:nvPr userDrawn="1"/>
        </p:nvSpPr>
        <p:spPr>
          <a:xfrm>
            <a:off x="0" y="-1"/>
            <a:ext cx="7999517" cy="5143501"/>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124" y="427680"/>
            <a:ext cx="6418382" cy="3502329"/>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12" name="Text Placeholder 4"/>
          <p:cNvSpPr>
            <a:spLocks noGrp="1"/>
          </p:cNvSpPr>
          <p:nvPr>
            <p:ph type="body" sz="quarter" idx="12" hasCustomPrompt="1"/>
          </p:nvPr>
        </p:nvSpPr>
        <p:spPr>
          <a:xfrm>
            <a:off x="939588" y="1095644"/>
            <a:ext cx="5805427" cy="2332275"/>
          </a:xfrm>
        </p:spPr>
        <p:txBody>
          <a:bodyPr>
            <a:noAutofit/>
          </a:bodyPr>
          <a:lstStyle>
            <a:lvl1pPr marL="0" indent="0" algn="l">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939588" y="3519165"/>
            <a:ext cx="5805427" cy="466036"/>
          </a:xfrm>
        </p:spPr>
        <p:txBody>
          <a:bodyPr>
            <a:noAutofit/>
          </a:bodyPr>
          <a:lstStyle>
            <a:lvl1pPr marL="0" indent="0" algn="l">
              <a:buFontTx/>
              <a:buNone/>
              <a:defRPr sz="1800" b="1" i="0" baseline="0">
                <a:solidFill>
                  <a:srgbClr val="FFFFFF"/>
                </a:solidFill>
                <a:latin typeface="Helvetica"/>
                <a:cs typeface="Helvetica"/>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 Quote Author</a:t>
            </a:r>
          </a:p>
        </p:txBody>
      </p:sp>
    </p:spTree>
    <p:extLst>
      <p:ext uri="{BB962C8B-B14F-4D97-AF65-F5344CB8AC3E}">
        <p14:creationId xmlns:p14="http://schemas.microsoft.com/office/powerpoint/2010/main" val="1905244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Brown">
    <p:spTree>
      <p:nvGrpSpPr>
        <p:cNvPr id="1" name=""/>
        <p:cNvGrpSpPr/>
        <p:nvPr/>
      </p:nvGrpSpPr>
      <p:grpSpPr>
        <a:xfrm>
          <a:off x="0" y="0"/>
          <a:ext cx="0" cy="0"/>
          <a:chOff x="0" y="0"/>
          <a:chExt cx="0" cy="0"/>
        </a:xfrm>
      </p:grpSpPr>
      <p:sp>
        <p:nvSpPr>
          <p:cNvPr id="8" name="Rectangle 7"/>
          <p:cNvSpPr/>
          <p:nvPr userDrawn="1"/>
        </p:nvSpPr>
        <p:spPr>
          <a:xfrm>
            <a:off x="0" y="0"/>
            <a:ext cx="7999517" cy="514350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124" y="427680"/>
            <a:ext cx="6418382" cy="3502329"/>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12" name="Text Placeholder 4"/>
          <p:cNvSpPr>
            <a:spLocks noGrp="1"/>
          </p:cNvSpPr>
          <p:nvPr>
            <p:ph type="body" sz="quarter" idx="12" hasCustomPrompt="1"/>
          </p:nvPr>
        </p:nvSpPr>
        <p:spPr>
          <a:xfrm>
            <a:off x="939588" y="1095644"/>
            <a:ext cx="5805427" cy="2332275"/>
          </a:xfrm>
        </p:spPr>
        <p:txBody>
          <a:bodyPr>
            <a:noAutofit/>
          </a:bodyPr>
          <a:lstStyle>
            <a:lvl1pPr marL="0" indent="0" algn="l">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939588" y="3519165"/>
            <a:ext cx="5805427" cy="466036"/>
          </a:xfrm>
        </p:spPr>
        <p:txBody>
          <a:bodyPr>
            <a:noAutofit/>
          </a:bodyPr>
          <a:lstStyle>
            <a:lvl1pPr marL="0" indent="0" algn="l">
              <a:buFontTx/>
              <a:buNone/>
              <a:defRPr sz="1800" b="1" i="0" baseline="0">
                <a:solidFill>
                  <a:srgbClr val="FFFFFF"/>
                </a:solidFill>
                <a:latin typeface="Helvetica"/>
                <a:cs typeface="Helvetica"/>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 Quote Author</a:t>
            </a:r>
          </a:p>
        </p:txBody>
      </p:sp>
    </p:spTree>
    <p:extLst>
      <p:ext uri="{BB962C8B-B14F-4D97-AF65-F5344CB8AC3E}">
        <p14:creationId xmlns:p14="http://schemas.microsoft.com/office/powerpoint/2010/main" val="257747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2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Blue">
    <p:spTree>
      <p:nvGrpSpPr>
        <p:cNvPr id="1" name=""/>
        <p:cNvGrpSpPr/>
        <p:nvPr/>
      </p:nvGrpSpPr>
      <p:grpSpPr>
        <a:xfrm>
          <a:off x="0" y="0"/>
          <a:ext cx="0" cy="0"/>
          <a:chOff x="0" y="0"/>
          <a:chExt cx="0" cy="0"/>
        </a:xfrm>
      </p:grpSpPr>
      <p:sp>
        <p:nvSpPr>
          <p:cNvPr id="7" name="Rectangle 6"/>
          <p:cNvSpPr/>
          <p:nvPr userDrawn="1"/>
        </p:nvSpPr>
        <p:spPr>
          <a:xfrm>
            <a:off x="1" y="0"/>
            <a:ext cx="9144000" cy="9072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a:t>Header</a:t>
            </a:r>
          </a:p>
        </p:txBody>
      </p:sp>
      <p:sp>
        <p:nvSpPr>
          <p:cNvPr id="3" name="Content Placeholder 2"/>
          <p:cNvSpPr>
            <a:spLocks noGrp="1"/>
          </p:cNvSpPr>
          <p:nvPr>
            <p:ph idx="1"/>
          </p:nvPr>
        </p:nvSpPr>
        <p:spPr>
          <a:xfrm>
            <a:off x="457200" y="1200151"/>
            <a:ext cx="7525374" cy="3394472"/>
          </a:xfrm>
        </p:spPr>
        <p:txBody>
          <a:bodyPr/>
          <a:lstStyle>
            <a:lvl1pPr>
              <a:defRPr sz="2400"/>
            </a:lvl1pPr>
            <a:lvl2pPr>
              <a:defRPr sz="2000"/>
            </a:lvl2pPr>
            <a:lvl3pPr>
              <a:defRPr sz="2000"/>
            </a:lvl3pPr>
            <a:lvl4pPr>
              <a:defRPr sz="18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1" y="5080320"/>
            <a:ext cx="9144000" cy="7614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Tree>
    <p:extLst>
      <p:ext uri="{BB962C8B-B14F-4D97-AF65-F5344CB8AC3E}">
        <p14:creationId xmlns:p14="http://schemas.microsoft.com/office/powerpoint/2010/main" val="318885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Green">
    <p:spTree>
      <p:nvGrpSpPr>
        <p:cNvPr id="1" name=""/>
        <p:cNvGrpSpPr/>
        <p:nvPr/>
      </p:nvGrpSpPr>
      <p:grpSpPr>
        <a:xfrm>
          <a:off x="0" y="0"/>
          <a:ext cx="0" cy="0"/>
          <a:chOff x="0" y="0"/>
          <a:chExt cx="0" cy="0"/>
        </a:xfrm>
      </p:grpSpPr>
      <p:sp>
        <p:nvSpPr>
          <p:cNvPr id="9" name="Rectangle 8"/>
          <p:cNvSpPr/>
          <p:nvPr userDrawn="1"/>
        </p:nvSpPr>
        <p:spPr>
          <a:xfrm>
            <a:off x="0" y="5080320"/>
            <a:ext cx="9143999" cy="7614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1"/>
            <a:ext cx="9143999" cy="907199"/>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a:t>Header</a:t>
            </a:r>
          </a:p>
        </p:txBody>
      </p:sp>
      <p:sp>
        <p:nvSpPr>
          <p:cNvPr id="3" name="Content Placeholder 2"/>
          <p:cNvSpPr>
            <a:spLocks noGrp="1"/>
          </p:cNvSpPr>
          <p:nvPr>
            <p:ph idx="1"/>
          </p:nvPr>
        </p:nvSpPr>
        <p:spPr>
          <a:xfrm>
            <a:off x="457200" y="1200151"/>
            <a:ext cx="7525374" cy="3394472"/>
          </a:xfrm>
        </p:spPr>
        <p:txBody>
          <a:bodyPr/>
          <a:lstStyle>
            <a:lvl1pPr>
              <a:defRPr sz="2400"/>
            </a:lvl1pPr>
            <a:lvl2pPr>
              <a:defRPr sz="2000"/>
            </a:lvl2pPr>
            <a:lvl3pPr>
              <a:defRPr sz="2000"/>
            </a:lvl3pPr>
            <a:lvl4pPr>
              <a:defRPr sz="18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Tree>
    <p:extLst>
      <p:ext uri="{BB962C8B-B14F-4D97-AF65-F5344CB8AC3E}">
        <p14:creationId xmlns:p14="http://schemas.microsoft.com/office/powerpoint/2010/main" val="284373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Brown">
    <p:spTree>
      <p:nvGrpSpPr>
        <p:cNvPr id="1" name=""/>
        <p:cNvGrpSpPr/>
        <p:nvPr/>
      </p:nvGrpSpPr>
      <p:grpSpPr>
        <a:xfrm>
          <a:off x="0" y="0"/>
          <a:ext cx="0" cy="0"/>
          <a:chOff x="0" y="0"/>
          <a:chExt cx="0" cy="0"/>
        </a:xfrm>
      </p:grpSpPr>
      <p:sp>
        <p:nvSpPr>
          <p:cNvPr id="11" name="Rectangle 10"/>
          <p:cNvSpPr/>
          <p:nvPr userDrawn="1"/>
        </p:nvSpPr>
        <p:spPr>
          <a:xfrm>
            <a:off x="0" y="5080320"/>
            <a:ext cx="9143999" cy="7614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3999" cy="907198"/>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a:t>Header</a:t>
            </a:r>
          </a:p>
        </p:txBody>
      </p:sp>
      <p:sp>
        <p:nvSpPr>
          <p:cNvPr id="3" name="Content Placeholder 2"/>
          <p:cNvSpPr>
            <a:spLocks noGrp="1"/>
          </p:cNvSpPr>
          <p:nvPr>
            <p:ph idx="1"/>
          </p:nvPr>
        </p:nvSpPr>
        <p:spPr>
          <a:xfrm>
            <a:off x="457200" y="1200151"/>
            <a:ext cx="7525374" cy="3394472"/>
          </a:xfrm>
        </p:spPr>
        <p:txBody>
          <a:bodyPr/>
          <a:lstStyle>
            <a:lvl1pPr>
              <a:defRPr sz="2400"/>
            </a:lvl1pPr>
            <a:lvl2pPr>
              <a:defRPr sz="2000"/>
            </a:lvl2pPr>
            <a:lvl3pPr>
              <a:defRPr sz="2000"/>
            </a:lvl3pPr>
            <a:lvl4pPr>
              <a:defRPr sz="18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Tree>
    <p:extLst>
      <p:ext uri="{BB962C8B-B14F-4D97-AF65-F5344CB8AC3E}">
        <p14:creationId xmlns:p14="http://schemas.microsoft.com/office/powerpoint/2010/main" val="380456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Blue">
    <p:spTree>
      <p:nvGrpSpPr>
        <p:cNvPr id="1" name=""/>
        <p:cNvGrpSpPr/>
        <p:nvPr/>
      </p:nvGrpSpPr>
      <p:grpSpPr>
        <a:xfrm>
          <a:off x="0" y="0"/>
          <a:ext cx="0" cy="0"/>
          <a:chOff x="0" y="0"/>
          <a:chExt cx="0" cy="0"/>
        </a:xfrm>
      </p:grpSpPr>
      <p:sp>
        <p:nvSpPr>
          <p:cNvPr id="7" name="Rectangle 6"/>
          <p:cNvSpPr/>
          <p:nvPr userDrawn="1"/>
        </p:nvSpPr>
        <p:spPr>
          <a:xfrm>
            <a:off x="0" y="0"/>
            <a:ext cx="9143999" cy="51435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72993" y="1846800"/>
            <a:ext cx="4567951" cy="505440"/>
          </a:xfrm>
        </p:spPr>
        <p:txBody>
          <a:bodyPr anchor="t">
            <a:normAutofit/>
          </a:bodyPr>
          <a:lstStyle>
            <a:lvl1pPr algn="r">
              <a:defRPr sz="2800"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472993" y="2352240"/>
            <a:ext cx="4567951" cy="381116"/>
          </a:xfrm>
        </p:spPr>
        <p:txBody>
          <a:bodyPr anchor="b">
            <a:normAutofit/>
          </a:bodyPr>
          <a:lstStyle>
            <a:lvl1pPr marL="0" indent="0" algn="r">
              <a:buNone/>
              <a:defRPr sz="2200" b="0" i="0">
                <a:solidFill>
                  <a:srgbClr val="FFFFFF"/>
                </a:solidFill>
                <a:latin typeface="Helvetica Light"/>
                <a:cs typeface="Helvetica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5426816" y="0"/>
            <a:ext cx="2572703" cy="5143500"/>
          </a:xfrm>
        </p:spPr>
        <p:txBody>
          <a:bodyPr/>
          <a:lstStyle>
            <a:lvl1pPr marL="0" indent="0">
              <a:buNone/>
              <a:defRPr sz="3200" baseline="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931" y="721026"/>
            <a:ext cx="984730" cy="984730"/>
          </a:xfrm>
          <a:prstGeom prst="rect">
            <a:avLst/>
          </a:prstGeom>
        </p:spPr>
      </p:pic>
      <p:sp>
        <p:nvSpPr>
          <p:cNvPr id="5" name="Text Placeholder 4"/>
          <p:cNvSpPr>
            <a:spLocks noGrp="1"/>
          </p:cNvSpPr>
          <p:nvPr>
            <p:ph type="body" sz="quarter" idx="12" hasCustomPrompt="1"/>
          </p:nvPr>
        </p:nvSpPr>
        <p:spPr>
          <a:xfrm>
            <a:off x="473075" y="2987805"/>
            <a:ext cx="4567238" cy="1677988"/>
          </a:xfrm>
        </p:spPr>
        <p:txBody>
          <a:bodyPr>
            <a:noAutofit/>
          </a:bodyPr>
          <a:lstStyle>
            <a:lvl1pPr marL="0" indent="0" algn="r">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Section Description</a:t>
            </a:r>
          </a:p>
        </p:txBody>
      </p:sp>
    </p:spTree>
    <p:extLst>
      <p:ext uri="{BB962C8B-B14F-4D97-AF65-F5344CB8AC3E}">
        <p14:creationId xmlns:p14="http://schemas.microsoft.com/office/powerpoint/2010/main" val="370705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Green">
    <p:spTree>
      <p:nvGrpSpPr>
        <p:cNvPr id="1" name=""/>
        <p:cNvGrpSpPr/>
        <p:nvPr/>
      </p:nvGrpSpPr>
      <p:grpSpPr>
        <a:xfrm>
          <a:off x="0" y="0"/>
          <a:ext cx="0" cy="0"/>
          <a:chOff x="0" y="0"/>
          <a:chExt cx="0" cy="0"/>
        </a:xfrm>
      </p:grpSpPr>
      <p:sp>
        <p:nvSpPr>
          <p:cNvPr id="7" name="Rectangle 6"/>
          <p:cNvSpPr/>
          <p:nvPr userDrawn="1"/>
        </p:nvSpPr>
        <p:spPr>
          <a:xfrm>
            <a:off x="0" y="0"/>
            <a:ext cx="9143999" cy="514350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72993" y="1846800"/>
            <a:ext cx="4567951" cy="505440"/>
          </a:xfrm>
        </p:spPr>
        <p:txBody>
          <a:bodyPr anchor="t">
            <a:normAutofit/>
          </a:bodyPr>
          <a:lstStyle>
            <a:lvl1pPr algn="r">
              <a:defRPr sz="2800"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472993" y="2352240"/>
            <a:ext cx="4567951" cy="381116"/>
          </a:xfrm>
        </p:spPr>
        <p:txBody>
          <a:bodyPr anchor="b">
            <a:normAutofit/>
          </a:bodyPr>
          <a:lstStyle>
            <a:lvl1pPr marL="0" indent="0" algn="r">
              <a:buNone/>
              <a:defRPr sz="2200" b="0" i="0">
                <a:solidFill>
                  <a:srgbClr val="FFFFFF"/>
                </a:solidFill>
                <a:latin typeface="Helvetica Light"/>
                <a:cs typeface="Helvetica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5426816" y="0"/>
            <a:ext cx="2572703" cy="5143500"/>
          </a:xfrm>
        </p:spPr>
        <p:txBody>
          <a:bodyPr/>
          <a:lstStyle>
            <a:lvl1pPr marL="0" indent="0">
              <a:buNone/>
              <a:defRPr sz="3200" baseline="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931" y="721026"/>
            <a:ext cx="984730" cy="984730"/>
          </a:xfrm>
          <a:prstGeom prst="rect">
            <a:avLst/>
          </a:prstGeom>
        </p:spPr>
      </p:pic>
      <p:sp>
        <p:nvSpPr>
          <p:cNvPr id="9" name="Text Placeholder 4"/>
          <p:cNvSpPr>
            <a:spLocks noGrp="1"/>
          </p:cNvSpPr>
          <p:nvPr>
            <p:ph type="body" sz="quarter" idx="12" hasCustomPrompt="1"/>
          </p:nvPr>
        </p:nvSpPr>
        <p:spPr>
          <a:xfrm>
            <a:off x="473075" y="2987805"/>
            <a:ext cx="4567238" cy="1677988"/>
          </a:xfrm>
        </p:spPr>
        <p:txBody>
          <a:bodyPr>
            <a:noAutofit/>
          </a:bodyPr>
          <a:lstStyle>
            <a:lvl1pPr marL="0" indent="0" algn="r">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Section Description</a:t>
            </a:r>
          </a:p>
        </p:txBody>
      </p:sp>
    </p:spTree>
    <p:extLst>
      <p:ext uri="{BB962C8B-B14F-4D97-AF65-F5344CB8AC3E}">
        <p14:creationId xmlns:p14="http://schemas.microsoft.com/office/powerpoint/2010/main" val="256067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Brown">
    <p:spTree>
      <p:nvGrpSpPr>
        <p:cNvPr id="1" name=""/>
        <p:cNvGrpSpPr/>
        <p:nvPr/>
      </p:nvGrpSpPr>
      <p:grpSpPr>
        <a:xfrm>
          <a:off x="0" y="0"/>
          <a:ext cx="0" cy="0"/>
          <a:chOff x="0" y="0"/>
          <a:chExt cx="0" cy="0"/>
        </a:xfrm>
      </p:grpSpPr>
      <p:sp>
        <p:nvSpPr>
          <p:cNvPr id="7" name="Rectangle 6"/>
          <p:cNvSpPr/>
          <p:nvPr userDrawn="1"/>
        </p:nvSpPr>
        <p:spPr>
          <a:xfrm>
            <a:off x="0" y="0"/>
            <a:ext cx="9143999" cy="514350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72993" y="1846800"/>
            <a:ext cx="4567951" cy="505440"/>
          </a:xfrm>
        </p:spPr>
        <p:txBody>
          <a:bodyPr anchor="t">
            <a:normAutofit/>
          </a:bodyPr>
          <a:lstStyle>
            <a:lvl1pPr algn="r">
              <a:defRPr sz="2800"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472993" y="2352240"/>
            <a:ext cx="4567951" cy="381116"/>
          </a:xfrm>
        </p:spPr>
        <p:txBody>
          <a:bodyPr anchor="b">
            <a:normAutofit/>
          </a:bodyPr>
          <a:lstStyle>
            <a:lvl1pPr marL="0" indent="0" algn="r">
              <a:buNone/>
              <a:defRPr sz="2200" b="0" i="0">
                <a:solidFill>
                  <a:srgbClr val="FFFFFF"/>
                </a:solidFill>
                <a:latin typeface="Helvetica Light"/>
                <a:cs typeface="Helvetica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5426816" y="0"/>
            <a:ext cx="2572703" cy="5143500"/>
          </a:xfrm>
        </p:spPr>
        <p:txBody>
          <a:bodyPr/>
          <a:lstStyle>
            <a:lvl1pPr marL="0" indent="0">
              <a:buNone/>
              <a:defRPr sz="3200" baseline="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931" y="721026"/>
            <a:ext cx="984730" cy="984730"/>
          </a:xfrm>
          <a:prstGeom prst="rect">
            <a:avLst/>
          </a:prstGeom>
        </p:spPr>
      </p:pic>
      <p:sp>
        <p:nvSpPr>
          <p:cNvPr id="9" name="Text Placeholder 4"/>
          <p:cNvSpPr>
            <a:spLocks noGrp="1"/>
          </p:cNvSpPr>
          <p:nvPr>
            <p:ph type="body" sz="quarter" idx="12" hasCustomPrompt="1"/>
          </p:nvPr>
        </p:nvSpPr>
        <p:spPr>
          <a:xfrm>
            <a:off x="473075" y="2987805"/>
            <a:ext cx="4567238" cy="1677988"/>
          </a:xfrm>
        </p:spPr>
        <p:txBody>
          <a:bodyPr>
            <a:noAutofit/>
          </a:bodyPr>
          <a:lstStyle>
            <a:lvl1pPr marL="0" indent="0" algn="r">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Section Description</a:t>
            </a:r>
          </a:p>
        </p:txBody>
      </p:sp>
    </p:spTree>
    <p:extLst>
      <p:ext uri="{BB962C8B-B14F-4D97-AF65-F5344CB8AC3E}">
        <p14:creationId xmlns:p14="http://schemas.microsoft.com/office/powerpoint/2010/main" val="340576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Photo-Blue">
    <p:spTree>
      <p:nvGrpSpPr>
        <p:cNvPr id="1" name=""/>
        <p:cNvGrpSpPr/>
        <p:nvPr/>
      </p:nvGrpSpPr>
      <p:grpSpPr>
        <a:xfrm>
          <a:off x="0" y="0"/>
          <a:ext cx="0" cy="0"/>
          <a:chOff x="0" y="0"/>
          <a:chExt cx="0" cy="0"/>
        </a:xfrm>
      </p:grpSpPr>
      <p:sp>
        <p:nvSpPr>
          <p:cNvPr id="5" name="Rectangle 4"/>
          <p:cNvSpPr/>
          <p:nvPr userDrawn="1"/>
        </p:nvSpPr>
        <p:spPr>
          <a:xfrm>
            <a:off x="1" y="0"/>
            <a:ext cx="9144000" cy="9072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1" y="5080320"/>
            <a:ext cx="9144000" cy="7614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3" name="Content Placeholder 2"/>
          <p:cNvSpPr>
            <a:spLocks noGrp="1"/>
          </p:cNvSpPr>
          <p:nvPr>
            <p:ph sz="half" idx="1"/>
          </p:nvPr>
        </p:nvSpPr>
        <p:spPr>
          <a:xfrm>
            <a:off x="457199" y="1200151"/>
            <a:ext cx="4531909" cy="339447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5423225" y="1315439"/>
            <a:ext cx="3443321" cy="2274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6x4 Pic</a:t>
            </a:r>
          </a:p>
        </p:txBody>
      </p:sp>
    </p:spTree>
    <p:extLst>
      <p:ext uri="{BB962C8B-B14F-4D97-AF65-F5344CB8AC3E}">
        <p14:creationId xmlns:p14="http://schemas.microsoft.com/office/powerpoint/2010/main" val="345483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Photo-Green">
    <p:spTree>
      <p:nvGrpSpPr>
        <p:cNvPr id="1" name=""/>
        <p:cNvGrpSpPr/>
        <p:nvPr/>
      </p:nvGrpSpPr>
      <p:grpSpPr>
        <a:xfrm>
          <a:off x="0" y="0"/>
          <a:ext cx="0" cy="0"/>
          <a:chOff x="0" y="0"/>
          <a:chExt cx="0" cy="0"/>
        </a:xfrm>
      </p:grpSpPr>
      <p:sp>
        <p:nvSpPr>
          <p:cNvPr id="9" name="Rectangle 8"/>
          <p:cNvSpPr/>
          <p:nvPr userDrawn="1"/>
        </p:nvSpPr>
        <p:spPr>
          <a:xfrm>
            <a:off x="0" y="5080320"/>
            <a:ext cx="9143999" cy="7614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1"/>
            <a:ext cx="9143999" cy="907199"/>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3" name="Content Placeholder 2"/>
          <p:cNvSpPr>
            <a:spLocks noGrp="1"/>
          </p:cNvSpPr>
          <p:nvPr>
            <p:ph sz="half" idx="1"/>
          </p:nvPr>
        </p:nvSpPr>
        <p:spPr>
          <a:xfrm>
            <a:off x="457199" y="1200151"/>
            <a:ext cx="4531909" cy="339447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5423225" y="1315439"/>
            <a:ext cx="3443321" cy="2274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6x4 Pic</a:t>
            </a:r>
          </a:p>
        </p:txBody>
      </p:sp>
    </p:spTree>
    <p:extLst>
      <p:ext uri="{BB962C8B-B14F-4D97-AF65-F5344CB8AC3E}">
        <p14:creationId xmlns:p14="http://schemas.microsoft.com/office/powerpoint/2010/main" val="113195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9199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51" r:id="rId5"/>
    <p:sldLayoutId id="2147483660" r:id="rId6"/>
    <p:sldLayoutId id="2147483661" r:id="rId7"/>
    <p:sldLayoutId id="2147483652" r:id="rId8"/>
    <p:sldLayoutId id="2147483664" r:id="rId9"/>
    <p:sldLayoutId id="2147483665" r:id="rId10"/>
    <p:sldLayoutId id="2147483654" r:id="rId11"/>
    <p:sldLayoutId id="2147483666" r:id="rId12"/>
    <p:sldLayoutId id="2147483667" r:id="rId13"/>
    <p:sldLayoutId id="2147483655" r:id="rId14"/>
  </p:sldLayoutIdLst>
  <p:txStyles>
    <p:titleStyle>
      <a:lvl1pPr algn="ctr" defTabSz="457200" rtl="0" eaLnBrk="1" latinLnBrk="0" hangingPunct="1">
        <a:spcBef>
          <a:spcPct val="0"/>
        </a:spcBef>
        <a:buNone/>
        <a:defRPr sz="4400" kern="1200">
          <a:solidFill>
            <a:srgbClr val="6E635A"/>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kern="1200">
          <a:solidFill>
            <a:srgbClr val="6E635A"/>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rgbClr val="6E635A"/>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rgbClr val="6E635A"/>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rgbClr val="6E635A"/>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6E635A"/>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a:t>Name of Site:</a:t>
            </a:r>
            <a:r>
              <a:rPr lang="en-US"/>
              <a:t> Albany MAC</a:t>
            </a:r>
          </a:p>
        </p:txBody>
      </p:sp>
      <p:sp>
        <p:nvSpPr>
          <p:cNvPr id="3" name="Subtitle 2"/>
          <p:cNvSpPr>
            <a:spLocks noGrp="1"/>
          </p:cNvSpPr>
          <p:nvPr>
            <p:ph type="subTitle" idx="1"/>
          </p:nvPr>
        </p:nvSpPr>
        <p:spPr/>
        <p:txBody>
          <a:bodyPr/>
          <a:lstStyle/>
          <a:p>
            <a:r>
              <a:rPr lang="en-US"/>
              <a:t>Date: March 21, 2025</a:t>
            </a:r>
          </a:p>
        </p:txBody>
      </p:sp>
    </p:spTree>
    <p:extLst>
      <p:ext uri="{BB962C8B-B14F-4D97-AF65-F5344CB8AC3E}">
        <p14:creationId xmlns:p14="http://schemas.microsoft.com/office/powerpoint/2010/main" val="117537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41EE9-FDD3-C804-5114-D4E92C9D2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11B2F-1738-4C09-0509-D4E3D85BCA2B}"/>
              </a:ext>
            </a:extLst>
          </p:cNvPr>
          <p:cNvSpPr>
            <a:spLocks noGrp="1"/>
          </p:cNvSpPr>
          <p:nvPr>
            <p:ph type="title"/>
          </p:nvPr>
        </p:nvSpPr>
        <p:spPr/>
        <p:txBody>
          <a:bodyPr/>
          <a:lstStyle/>
          <a:p>
            <a:r>
              <a:rPr lang="en-US"/>
              <a:t>Medical History</a:t>
            </a:r>
          </a:p>
        </p:txBody>
      </p:sp>
      <p:sp>
        <p:nvSpPr>
          <p:cNvPr id="3" name="Content Placeholder 2">
            <a:extLst>
              <a:ext uri="{FF2B5EF4-FFF2-40B4-BE49-F238E27FC236}">
                <a16:creationId xmlns:a16="http://schemas.microsoft.com/office/drawing/2014/main" id="{FFE1B9CF-96AF-ADD4-2CE1-F8B0C0645516}"/>
              </a:ext>
            </a:extLst>
          </p:cNvPr>
          <p:cNvSpPr>
            <a:spLocks noGrp="1"/>
          </p:cNvSpPr>
          <p:nvPr>
            <p:ph idx="1"/>
          </p:nvPr>
        </p:nvSpPr>
        <p:spPr/>
        <p:txBody>
          <a:bodyPr vert="horz" lIns="91440" tIns="45720" rIns="91440" bIns="45720" numCol="2" rtlCol="0" anchor="t">
            <a:normAutofit fontScale="85000" lnSpcReduction="10000"/>
          </a:bodyPr>
          <a:lstStyle/>
          <a:p>
            <a:r>
              <a:rPr lang="en-US" dirty="0">
                <a:solidFill>
                  <a:schemeClr val="tx1"/>
                </a:solidFill>
                <a:latin typeface="Arial Narrow"/>
              </a:rPr>
              <a:t>Problem List</a:t>
            </a:r>
          </a:p>
          <a:p>
            <a:pPr lvl="1"/>
            <a:r>
              <a:rPr lang="en-US" dirty="0">
                <a:solidFill>
                  <a:schemeClr val="tx1"/>
                </a:solidFill>
                <a:latin typeface="Arial Narrow"/>
              </a:rPr>
              <a:t>Hypertension</a:t>
            </a:r>
          </a:p>
          <a:p>
            <a:pPr lvl="1"/>
            <a:r>
              <a:rPr lang="en-US" dirty="0">
                <a:solidFill>
                  <a:schemeClr val="tx1"/>
                </a:solidFill>
                <a:latin typeface="Arial Narrow"/>
              </a:rPr>
              <a:t>Renal aneurysm</a:t>
            </a:r>
          </a:p>
          <a:p>
            <a:pPr lvl="1"/>
            <a:r>
              <a:rPr lang="en-US" dirty="0">
                <a:solidFill>
                  <a:schemeClr val="tx1"/>
                </a:solidFill>
                <a:latin typeface="Arial Narrow"/>
              </a:rPr>
              <a:t>Depression/anxiety</a:t>
            </a:r>
          </a:p>
          <a:p>
            <a:pPr lvl="1"/>
            <a:r>
              <a:rPr lang="en-US" dirty="0">
                <a:solidFill>
                  <a:schemeClr val="tx1"/>
                </a:solidFill>
                <a:latin typeface="Arial Narrow"/>
              </a:rPr>
              <a:t>GERD</a:t>
            </a:r>
          </a:p>
          <a:p>
            <a:pPr lvl="1"/>
            <a:r>
              <a:rPr lang="en-US" dirty="0">
                <a:solidFill>
                  <a:schemeClr val="tx1"/>
                </a:solidFill>
                <a:latin typeface="Arial Narrow"/>
              </a:rPr>
              <a:t>Insomnia</a:t>
            </a:r>
          </a:p>
          <a:p>
            <a:pPr lvl="1"/>
            <a:r>
              <a:rPr lang="en-US" dirty="0">
                <a:solidFill>
                  <a:schemeClr val="tx1"/>
                </a:solidFill>
                <a:latin typeface="Arial Narrow"/>
              </a:rPr>
              <a:t>Hyperlipidemia</a:t>
            </a:r>
          </a:p>
          <a:p>
            <a:pPr lvl="1"/>
            <a:r>
              <a:rPr lang="en-US" dirty="0">
                <a:solidFill>
                  <a:schemeClr val="tx1"/>
                </a:solidFill>
                <a:latin typeface="Arial Narrow"/>
              </a:rPr>
              <a:t>Ulcerative colitis</a:t>
            </a:r>
          </a:p>
          <a:p>
            <a:pPr lvl="1"/>
            <a:r>
              <a:rPr lang="en-US" dirty="0">
                <a:solidFill>
                  <a:schemeClr val="tx1"/>
                </a:solidFill>
                <a:latin typeface="Arial Narrow"/>
              </a:rPr>
              <a:t>ADHD</a:t>
            </a:r>
          </a:p>
          <a:p>
            <a:pPr lvl="1"/>
            <a:r>
              <a:rPr lang="en-US" dirty="0">
                <a:solidFill>
                  <a:schemeClr val="tx1"/>
                </a:solidFill>
                <a:highlight>
                  <a:srgbClr val="FFFF00"/>
                </a:highlight>
                <a:latin typeface="Arial Narrow"/>
              </a:rPr>
              <a:t>IBS</a:t>
            </a:r>
          </a:p>
          <a:p>
            <a:pPr lvl="1"/>
            <a:endParaRPr lang="en-US" dirty="0">
              <a:solidFill>
                <a:schemeClr val="tx1"/>
              </a:solidFill>
              <a:latin typeface="Arial Narrow"/>
            </a:endParaRPr>
          </a:p>
          <a:p>
            <a:r>
              <a:rPr lang="en-US" dirty="0">
                <a:solidFill>
                  <a:schemeClr val="tx1"/>
                </a:solidFill>
                <a:latin typeface="Arial Narrow"/>
              </a:rPr>
              <a:t>Medications</a:t>
            </a:r>
          </a:p>
          <a:p>
            <a:pPr lvl="1"/>
            <a:r>
              <a:rPr lang="en-US" dirty="0">
                <a:solidFill>
                  <a:schemeClr val="tx1"/>
                </a:solidFill>
                <a:latin typeface="Arial Narrow"/>
              </a:rPr>
              <a:t>Atorvastatin 10mg QD</a:t>
            </a:r>
          </a:p>
          <a:p>
            <a:pPr lvl="1"/>
            <a:r>
              <a:rPr lang="en-US" dirty="0">
                <a:solidFill>
                  <a:schemeClr val="tx1"/>
                </a:solidFill>
                <a:highlight>
                  <a:srgbClr val="FF0000"/>
                </a:highlight>
                <a:latin typeface="Arial Narrow"/>
              </a:rPr>
              <a:t>Dextroamphetamine-amphetamine 30mg QD-</a:t>
            </a:r>
            <a:r>
              <a:rPr lang="en-US" b="1" dirty="0" err="1">
                <a:solidFill>
                  <a:schemeClr val="tx1"/>
                </a:solidFill>
                <a:highlight>
                  <a:srgbClr val="FF0000"/>
                </a:highlight>
                <a:latin typeface="Arial Narrow"/>
              </a:rPr>
              <a:t>DC'd</a:t>
            </a:r>
            <a:endParaRPr lang="en-US" b="1" dirty="0">
              <a:solidFill>
                <a:schemeClr val="tx1"/>
              </a:solidFill>
              <a:highlight>
                <a:srgbClr val="FF0000"/>
              </a:highlight>
              <a:latin typeface="Arial Narrow" panose="020B0606020202030204" pitchFamily="34" charset="0"/>
            </a:endParaRPr>
          </a:p>
          <a:p>
            <a:pPr lvl="1"/>
            <a:r>
              <a:rPr lang="en-US" dirty="0">
                <a:solidFill>
                  <a:schemeClr val="tx1"/>
                </a:solidFill>
                <a:latin typeface="Arial Narrow"/>
              </a:rPr>
              <a:t>Escitalopram 20mg QD</a:t>
            </a:r>
          </a:p>
          <a:p>
            <a:pPr lvl="1"/>
            <a:r>
              <a:rPr lang="en-US" dirty="0">
                <a:solidFill>
                  <a:schemeClr val="tx1"/>
                </a:solidFill>
                <a:highlight>
                  <a:srgbClr val="FF0000"/>
                </a:highlight>
                <a:latin typeface="Arial Narrow"/>
              </a:rPr>
              <a:t>Lorazepam 0.5mg PRN for panic attacks-</a:t>
            </a:r>
            <a:r>
              <a:rPr lang="en-US" b="1" dirty="0" err="1">
                <a:solidFill>
                  <a:schemeClr val="tx1"/>
                </a:solidFill>
                <a:highlight>
                  <a:srgbClr val="FF0000"/>
                </a:highlight>
                <a:latin typeface="Arial Narrow"/>
              </a:rPr>
              <a:t>DC'd</a:t>
            </a:r>
            <a:endParaRPr lang="en-US" b="1" dirty="0" err="1">
              <a:solidFill>
                <a:schemeClr val="tx1"/>
              </a:solidFill>
              <a:highlight>
                <a:srgbClr val="FF0000"/>
              </a:highlight>
              <a:latin typeface="Arial Narrow" panose="020B0606020202030204" pitchFamily="34" charset="0"/>
            </a:endParaRPr>
          </a:p>
          <a:p>
            <a:pPr lvl="1"/>
            <a:r>
              <a:rPr lang="en-US" dirty="0">
                <a:solidFill>
                  <a:schemeClr val="tx1"/>
                </a:solidFill>
                <a:latin typeface="Arial Narrow" panose="020B0606020202030204" pitchFamily="34" charset="0"/>
              </a:rPr>
              <a:t>Triamterene-HCTZ 37.5-25mg QD</a:t>
            </a:r>
          </a:p>
          <a:p>
            <a:pPr lvl="1"/>
            <a:r>
              <a:rPr lang="en-US" dirty="0">
                <a:solidFill>
                  <a:schemeClr val="tx1"/>
                </a:solidFill>
                <a:highlight>
                  <a:srgbClr val="FF0000"/>
                </a:highlight>
                <a:latin typeface="Arial Narrow"/>
              </a:rPr>
              <a:t>Aricept 5mg QD-</a:t>
            </a:r>
            <a:r>
              <a:rPr lang="en-US" b="1" dirty="0" err="1">
                <a:solidFill>
                  <a:schemeClr val="tx1"/>
                </a:solidFill>
                <a:highlight>
                  <a:srgbClr val="FF0000"/>
                </a:highlight>
                <a:latin typeface="Arial Narrow"/>
              </a:rPr>
              <a:t>DC'd</a:t>
            </a:r>
            <a:endParaRPr lang="en-US" b="1" dirty="0">
              <a:solidFill>
                <a:schemeClr val="tx1"/>
              </a:solidFill>
              <a:highlight>
                <a:srgbClr val="FF0000"/>
              </a:highlight>
              <a:latin typeface="Arial Narrow" panose="020B0606020202030204" pitchFamily="34" charset="0"/>
            </a:endParaRPr>
          </a:p>
          <a:p>
            <a:pPr lvl="1"/>
            <a:r>
              <a:rPr lang="en-US" dirty="0">
                <a:solidFill>
                  <a:schemeClr val="tx1"/>
                </a:solidFill>
                <a:highlight>
                  <a:srgbClr val="FFFF00"/>
                </a:highlight>
                <a:latin typeface="Arial Narrow"/>
              </a:rPr>
              <a:t>Phentermine 37.5mg QD</a:t>
            </a:r>
          </a:p>
          <a:p>
            <a:pPr lvl="1"/>
            <a:r>
              <a:rPr lang="en-US" err="1">
                <a:solidFill>
                  <a:schemeClr val="tx1"/>
                </a:solidFill>
                <a:highlight>
                  <a:srgbClr val="FFFF00"/>
                </a:highlight>
                <a:latin typeface="Arial Narrow"/>
              </a:rPr>
              <a:t>Vraylar</a:t>
            </a:r>
            <a:r>
              <a:rPr lang="en-US" dirty="0">
                <a:solidFill>
                  <a:schemeClr val="tx1"/>
                </a:solidFill>
                <a:highlight>
                  <a:srgbClr val="FFFF00"/>
                </a:highlight>
                <a:latin typeface="Arial Narrow"/>
              </a:rPr>
              <a:t> 3.0mg QD-starting 4.5mg soon</a:t>
            </a:r>
          </a:p>
        </p:txBody>
      </p:sp>
    </p:spTree>
    <p:extLst>
      <p:ext uri="{BB962C8B-B14F-4D97-AF65-F5344CB8AC3E}">
        <p14:creationId xmlns:p14="http://schemas.microsoft.com/office/powerpoint/2010/main" val="1193344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E1856-DE73-C9FE-83EB-D65B0B506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27CC3F-711C-4312-9C30-5F06EEF90CB0}"/>
              </a:ext>
            </a:extLst>
          </p:cNvPr>
          <p:cNvSpPr>
            <a:spLocks noGrp="1"/>
          </p:cNvSpPr>
          <p:nvPr>
            <p:ph type="title"/>
          </p:nvPr>
        </p:nvSpPr>
        <p:spPr/>
        <p:txBody>
          <a:bodyPr/>
          <a:lstStyle/>
          <a:p>
            <a:r>
              <a:rPr lang="en-US"/>
              <a:t>Additional History</a:t>
            </a:r>
          </a:p>
        </p:txBody>
      </p:sp>
      <p:sp>
        <p:nvSpPr>
          <p:cNvPr id="3" name="Content Placeholder 2">
            <a:extLst>
              <a:ext uri="{FF2B5EF4-FFF2-40B4-BE49-F238E27FC236}">
                <a16:creationId xmlns:a16="http://schemas.microsoft.com/office/drawing/2014/main" id="{90764788-F3BC-6996-C810-174F0155D24D}"/>
              </a:ext>
            </a:extLst>
          </p:cNvPr>
          <p:cNvSpPr>
            <a:spLocks noGrp="1"/>
          </p:cNvSpPr>
          <p:nvPr>
            <p:ph idx="1"/>
          </p:nvPr>
        </p:nvSpPr>
        <p:spPr/>
        <p:txBody>
          <a:bodyPr/>
          <a:lstStyle/>
          <a:p>
            <a:r>
              <a:rPr lang="en-US">
                <a:solidFill>
                  <a:schemeClr val="tx1"/>
                </a:solidFill>
                <a:latin typeface="Arial Narrow" panose="020B0606020202030204" pitchFamily="34" charset="0"/>
              </a:rPr>
              <a:t>Family </a:t>
            </a:r>
            <a:r>
              <a:rPr lang="en-US" err="1">
                <a:solidFill>
                  <a:schemeClr val="tx1"/>
                </a:solidFill>
                <a:latin typeface="Arial Narrow" panose="020B0606020202030204" pitchFamily="34" charset="0"/>
              </a:rPr>
              <a:t>hx</a:t>
            </a:r>
            <a:r>
              <a:rPr lang="en-US">
                <a:solidFill>
                  <a:schemeClr val="tx1"/>
                </a:solidFill>
                <a:latin typeface="Arial Narrow" panose="020B0606020202030204" pitchFamily="34" charset="0"/>
              </a:rPr>
              <a:t> of AD</a:t>
            </a:r>
          </a:p>
          <a:p>
            <a:pPr lvl="1"/>
            <a:r>
              <a:rPr lang="en-US">
                <a:solidFill>
                  <a:schemeClr val="tx1"/>
                </a:solidFill>
                <a:latin typeface="Arial Narrow" panose="020B0606020202030204" pitchFamily="34" charset="0"/>
              </a:rPr>
              <a:t>Grandfather, who passed away in 70s by suicide</a:t>
            </a:r>
          </a:p>
          <a:p>
            <a:r>
              <a:rPr lang="en-US">
                <a:solidFill>
                  <a:schemeClr val="tx1"/>
                </a:solidFill>
                <a:latin typeface="Arial Narrow" panose="020B0606020202030204" pitchFamily="34" charset="0"/>
              </a:rPr>
              <a:t>Denies any alcohol, drug, or tobacco use</a:t>
            </a:r>
          </a:p>
        </p:txBody>
      </p:sp>
    </p:spTree>
    <p:extLst>
      <p:ext uri="{BB962C8B-B14F-4D97-AF65-F5344CB8AC3E}">
        <p14:creationId xmlns:p14="http://schemas.microsoft.com/office/powerpoint/2010/main" val="377987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A9B4F-ED94-E6C7-1092-9895F0BE2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E7254-D38E-DEC0-4794-3E2A2A149813}"/>
              </a:ext>
            </a:extLst>
          </p:cNvPr>
          <p:cNvSpPr>
            <a:spLocks noGrp="1"/>
          </p:cNvSpPr>
          <p:nvPr>
            <p:ph type="title"/>
          </p:nvPr>
        </p:nvSpPr>
        <p:spPr/>
        <p:txBody>
          <a:bodyPr/>
          <a:lstStyle/>
          <a:p>
            <a:r>
              <a:rPr lang="en-US" err="1"/>
              <a:t>Neuropsych</a:t>
            </a:r>
            <a:r>
              <a:rPr lang="en-US"/>
              <a:t> Testing Results</a:t>
            </a:r>
          </a:p>
        </p:txBody>
      </p:sp>
      <p:pic>
        <p:nvPicPr>
          <p:cNvPr id="10" name="Picture 9">
            <a:extLst>
              <a:ext uri="{FF2B5EF4-FFF2-40B4-BE49-F238E27FC236}">
                <a16:creationId xmlns:a16="http://schemas.microsoft.com/office/drawing/2014/main" id="{9FAB2ECA-F71E-A6D9-0895-3882A12FE9C2}"/>
              </a:ext>
            </a:extLst>
          </p:cNvPr>
          <p:cNvPicPr>
            <a:picLocks noChangeAspect="1"/>
          </p:cNvPicPr>
          <p:nvPr/>
        </p:nvPicPr>
        <p:blipFill>
          <a:blip r:embed="rId3"/>
          <a:stretch>
            <a:fillRect/>
          </a:stretch>
        </p:blipFill>
        <p:spPr>
          <a:xfrm>
            <a:off x="4574490" y="1032795"/>
            <a:ext cx="3389931" cy="3903343"/>
          </a:xfrm>
          <a:prstGeom prst="rect">
            <a:avLst/>
          </a:prstGeom>
        </p:spPr>
      </p:pic>
      <p:pic>
        <p:nvPicPr>
          <p:cNvPr id="4" name="Picture 3">
            <a:extLst>
              <a:ext uri="{FF2B5EF4-FFF2-40B4-BE49-F238E27FC236}">
                <a16:creationId xmlns:a16="http://schemas.microsoft.com/office/drawing/2014/main" id="{A7A6C7A8-2FCD-0B9D-45E4-A57E539F6494}"/>
              </a:ext>
            </a:extLst>
          </p:cNvPr>
          <p:cNvPicPr>
            <a:picLocks noChangeAspect="1"/>
          </p:cNvPicPr>
          <p:nvPr/>
        </p:nvPicPr>
        <p:blipFill>
          <a:blip r:embed="rId4"/>
          <a:stretch>
            <a:fillRect/>
          </a:stretch>
        </p:blipFill>
        <p:spPr>
          <a:xfrm>
            <a:off x="460910" y="1036017"/>
            <a:ext cx="3305861" cy="3893087"/>
          </a:xfrm>
          <a:prstGeom prst="rect">
            <a:avLst/>
          </a:prstGeom>
        </p:spPr>
      </p:pic>
    </p:spTree>
    <p:extLst>
      <p:ext uri="{BB962C8B-B14F-4D97-AF65-F5344CB8AC3E}">
        <p14:creationId xmlns:p14="http://schemas.microsoft.com/office/powerpoint/2010/main" val="286277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2EAEE-47BE-B628-0BFB-D61187B03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0AAF9-6A0D-731B-59AA-7FA06DD081EE}"/>
              </a:ext>
            </a:extLst>
          </p:cNvPr>
          <p:cNvSpPr>
            <a:spLocks noGrp="1"/>
          </p:cNvSpPr>
          <p:nvPr>
            <p:ph type="title"/>
          </p:nvPr>
        </p:nvSpPr>
        <p:spPr/>
        <p:txBody>
          <a:bodyPr/>
          <a:lstStyle/>
          <a:p>
            <a:r>
              <a:rPr lang="en-US" err="1"/>
              <a:t>Neuropsych</a:t>
            </a:r>
            <a:r>
              <a:rPr lang="en-US"/>
              <a:t> Testing Results</a:t>
            </a:r>
          </a:p>
        </p:txBody>
      </p:sp>
      <p:pic>
        <p:nvPicPr>
          <p:cNvPr id="6" name="Content Placeholder 5">
            <a:extLst>
              <a:ext uri="{FF2B5EF4-FFF2-40B4-BE49-F238E27FC236}">
                <a16:creationId xmlns:a16="http://schemas.microsoft.com/office/drawing/2014/main" id="{94955D5D-2F27-0F86-351A-8E59DB77D515}"/>
              </a:ext>
            </a:extLst>
          </p:cNvPr>
          <p:cNvPicPr>
            <a:picLocks noGrp="1" noChangeAspect="1"/>
          </p:cNvPicPr>
          <p:nvPr>
            <p:ph idx="1"/>
          </p:nvPr>
        </p:nvPicPr>
        <p:blipFill>
          <a:blip r:embed="rId3"/>
          <a:stretch>
            <a:fillRect/>
          </a:stretch>
        </p:blipFill>
        <p:spPr>
          <a:xfrm>
            <a:off x="4033599" y="1031558"/>
            <a:ext cx="3389931" cy="3853745"/>
          </a:xfrm>
        </p:spPr>
      </p:pic>
      <p:pic>
        <p:nvPicPr>
          <p:cNvPr id="7" name="Content Placeholder 6" descr="A screenshot of a computer&#10;&#10;AI-generated content may be incorrect.">
            <a:extLst>
              <a:ext uri="{FF2B5EF4-FFF2-40B4-BE49-F238E27FC236}">
                <a16:creationId xmlns:a16="http://schemas.microsoft.com/office/drawing/2014/main" id="{01B4F3AD-529A-29EF-CFC1-0AC695570362}"/>
              </a:ext>
            </a:extLst>
          </p:cNvPr>
          <p:cNvPicPr>
            <a:picLocks noChangeAspect="1"/>
          </p:cNvPicPr>
          <p:nvPr/>
        </p:nvPicPr>
        <p:blipFill>
          <a:blip r:embed="rId4"/>
          <a:stretch>
            <a:fillRect/>
          </a:stretch>
        </p:blipFill>
        <p:spPr>
          <a:xfrm>
            <a:off x="339859" y="992886"/>
            <a:ext cx="3305861" cy="3893086"/>
          </a:xfrm>
          <a:prstGeom prst="rect">
            <a:avLst/>
          </a:prstGeom>
        </p:spPr>
      </p:pic>
    </p:spTree>
    <p:extLst>
      <p:ext uri="{BB962C8B-B14F-4D97-AF65-F5344CB8AC3E}">
        <p14:creationId xmlns:p14="http://schemas.microsoft.com/office/powerpoint/2010/main" val="70695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7C862-45A1-0C62-FDDD-BF0B09A59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D1456-1C69-4BEB-9519-4D3BCB846BF6}"/>
              </a:ext>
            </a:extLst>
          </p:cNvPr>
          <p:cNvSpPr>
            <a:spLocks noGrp="1"/>
          </p:cNvSpPr>
          <p:nvPr>
            <p:ph type="title"/>
          </p:nvPr>
        </p:nvSpPr>
        <p:spPr/>
        <p:txBody>
          <a:bodyPr/>
          <a:lstStyle/>
          <a:p>
            <a:r>
              <a:rPr lang="en-US" err="1"/>
              <a:t>Neuropsych</a:t>
            </a:r>
            <a:r>
              <a:rPr lang="en-US"/>
              <a:t> Testing Results</a:t>
            </a:r>
          </a:p>
        </p:txBody>
      </p:sp>
      <p:pic>
        <p:nvPicPr>
          <p:cNvPr id="5" name="Content Placeholder 4">
            <a:extLst>
              <a:ext uri="{FF2B5EF4-FFF2-40B4-BE49-F238E27FC236}">
                <a16:creationId xmlns:a16="http://schemas.microsoft.com/office/drawing/2014/main" id="{4887A773-4A54-66F1-4913-16B1BC1F594B}"/>
              </a:ext>
            </a:extLst>
          </p:cNvPr>
          <p:cNvPicPr>
            <a:picLocks noGrp="1" noChangeAspect="1"/>
          </p:cNvPicPr>
          <p:nvPr>
            <p:ph idx="1"/>
          </p:nvPr>
        </p:nvPicPr>
        <p:blipFill>
          <a:blip r:embed="rId3"/>
          <a:stretch>
            <a:fillRect/>
          </a:stretch>
        </p:blipFill>
        <p:spPr>
          <a:xfrm>
            <a:off x="788483" y="1043833"/>
            <a:ext cx="2665883" cy="3101130"/>
          </a:xfrm>
        </p:spPr>
      </p:pic>
      <p:pic>
        <p:nvPicPr>
          <p:cNvPr id="7" name="Picture 6">
            <a:extLst>
              <a:ext uri="{FF2B5EF4-FFF2-40B4-BE49-F238E27FC236}">
                <a16:creationId xmlns:a16="http://schemas.microsoft.com/office/drawing/2014/main" id="{7E59EEB5-2144-5D5C-800D-CC29994CB005}"/>
              </a:ext>
            </a:extLst>
          </p:cNvPr>
          <p:cNvPicPr>
            <a:picLocks noChangeAspect="1"/>
          </p:cNvPicPr>
          <p:nvPr/>
        </p:nvPicPr>
        <p:blipFill>
          <a:blip r:embed="rId4"/>
          <a:stretch>
            <a:fillRect/>
          </a:stretch>
        </p:blipFill>
        <p:spPr>
          <a:xfrm>
            <a:off x="5256140" y="907199"/>
            <a:ext cx="2740377" cy="3374398"/>
          </a:xfrm>
          <a:prstGeom prst="rect">
            <a:avLst/>
          </a:prstGeom>
        </p:spPr>
      </p:pic>
    </p:spTree>
    <p:extLst>
      <p:ext uri="{BB962C8B-B14F-4D97-AF65-F5344CB8AC3E}">
        <p14:creationId xmlns:p14="http://schemas.microsoft.com/office/powerpoint/2010/main" val="79263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8439B-5CEE-A5E3-D900-21F329A6E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19B84B-276B-A2E3-E013-E892AA137E71}"/>
              </a:ext>
            </a:extLst>
          </p:cNvPr>
          <p:cNvSpPr>
            <a:spLocks noGrp="1"/>
          </p:cNvSpPr>
          <p:nvPr>
            <p:ph type="title"/>
          </p:nvPr>
        </p:nvSpPr>
        <p:spPr>
          <a:xfrm>
            <a:off x="457200" y="0"/>
            <a:ext cx="8229600" cy="902101"/>
          </a:xfrm>
        </p:spPr>
        <p:txBody>
          <a:bodyPr/>
          <a:lstStyle/>
          <a:p>
            <a:r>
              <a:rPr lang="en-US" err="1"/>
              <a:t>Neuropsych</a:t>
            </a:r>
            <a:r>
              <a:rPr lang="en-US"/>
              <a:t> Testing Results</a:t>
            </a:r>
          </a:p>
        </p:txBody>
      </p:sp>
      <p:pic>
        <p:nvPicPr>
          <p:cNvPr id="8" name="Content Placeholder 7">
            <a:extLst>
              <a:ext uri="{FF2B5EF4-FFF2-40B4-BE49-F238E27FC236}">
                <a16:creationId xmlns:a16="http://schemas.microsoft.com/office/drawing/2014/main" id="{F0A3FD6C-ED08-BDD6-F036-C4DF6A54E260}"/>
              </a:ext>
            </a:extLst>
          </p:cNvPr>
          <p:cNvPicPr>
            <a:picLocks noGrp="1" noChangeAspect="1"/>
          </p:cNvPicPr>
          <p:nvPr>
            <p:ph idx="1"/>
          </p:nvPr>
        </p:nvPicPr>
        <p:blipFill>
          <a:blip r:embed="rId3"/>
          <a:stretch>
            <a:fillRect/>
          </a:stretch>
        </p:blipFill>
        <p:spPr>
          <a:xfrm>
            <a:off x="209272" y="943593"/>
            <a:ext cx="2907293" cy="4096641"/>
          </a:xfrm>
        </p:spPr>
      </p:pic>
      <p:pic>
        <p:nvPicPr>
          <p:cNvPr id="10" name="Picture 9">
            <a:extLst>
              <a:ext uri="{FF2B5EF4-FFF2-40B4-BE49-F238E27FC236}">
                <a16:creationId xmlns:a16="http://schemas.microsoft.com/office/drawing/2014/main" id="{EB8CCE01-B404-A28B-42D4-8973196B926B}"/>
              </a:ext>
            </a:extLst>
          </p:cNvPr>
          <p:cNvPicPr>
            <a:picLocks noChangeAspect="1"/>
          </p:cNvPicPr>
          <p:nvPr/>
        </p:nvPicPr>
        <p:blipFill>
          <a:blip r:embed="rId4"/>
          <a:stretch>
            <a:fillRect/>
          </a:stretch>
        </p:blipFill>
        <p:spPr>
          <a:xfrm>
            <a:off x="2852283" y="1052300"/>
            <a:ext cx="3299564" cy="3782747"/>
          </a:xfrm>
          <a:prstGeom prst="rect">
            <a:avLst/>
          </a:prstGeom>
        </p:spPr>
      </p:pic>
      <p:pic>
        <p:nvPicPr>
          <p:cNvPr id="12" name="Picture 11">
            <a:extLst>
              <a:ext uri="{FF2B5EF4-FFF2-40B4-BE49-F238E27FC236}">
                <a16:creationId xmlns:a16="http://schemas.microsoft.com/office/drawing/2014/main" id="{B24E3981-E21B-567A-795D-CA33141A0C6E}"/>
              </a:ext>
            </a:extLst>
          </p:cNvPr>
          <p:cNvPicPr>
            <a:picLocks noChangeAspect="1"/>
          </p:cNvPicPr>
          <p:nvPr/>
        </p:nvPicPr>
        <p:blipFill>
          <a:blip r:embed="rId5"/>
          <a:stretch>
            <a:fillRect/>
          </a:stretch>
        </p:blipFill>
        <p:spPr>
          <a:xfrm>
            <a:off x="6151849" y="1348013"/>
            <a:ext cx="2782879" cy="3048623"/>
          </a:xfrm>
          <a:prstGeom prst="rect">
            <a:avLst/>
          </a:prstGeom>
        </p:spPr>
      </p:pic>
    </p:spTree>
    <p:extLst>
      <p:ext uri="{BB962C8B-B14F-4D97-AF65-F5344CB8AC3E}">
        <p14:creationId xmlns:p14="http://schemas.microsoft.com/office/powerpoint/2010/main" val="141146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E5DB5-F667-B97C-1F00-87D4967618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761E2-8DE4-5CF1-18CC-F54453FAA993}"/>
              </a:ext>
            </a:extLst>
          </p:cNvPr>
          <p:cNvSpPr>
            <a:spLocks noGrp="1"/>
          </p:cNvSpPr>
          <p:nvPr>
            <p:ph type="title"/>
          </p:nvPr>
        </p:nvSpPr>
        <p:spPr>
          <a:xfrm>
            <a:off x="457200" y="0"/>
            <a:ext cx="8229600" cy="902101"/>
          </a:xfrm>
        </p:spPr>
        <p:txBody>
          <a:bodyPr/>
          <a:lstStyle/>
          <a:p>
            <a:r>
              <a:rPr lang="en-US" err="1"/>
              <a:t>Neuropsych</a:t>
            </a:r>
            <a:r>
              <a:rPr lang="en-US"/>
              <a:t> Testing Results</a:t>
            </a:r>
          </a:p>
        </p:txBody>
      </p:sp>
      <p:pic>
        <p:nvPicPr>
          <p:cNvPr id="6" name="Content Placeholder 5">
            <a:extLst>
              <a:ext uri="{FF2B5EF4-FFF2-40B4-BE49-F238E27FC236}">
                <a16:creationId xmlns:a16="http://schemas.microsoft.com/office/drawing/2014/main" id="{E386D797-1EB7-5B10-879E-4405E9C57F73}"/>
              </a:ext>
            </a:extLst>
          </p:cNvPr>
          <p:cNvPicPr>
            <a:picLocks noGrp="1" noChangeAspect="1"/>
          </p:cNvPicPr>
          <p:nvPr>
            <p:ph idx="1"/>
          </p:nvPr>
        </p:nvPicPr>
        <p:blipFill>
          <a:blip r:embed="rId3"/>
          <a:stretch>
            <a:fillRect/>
          </a:stretch>
        </p:blipFill>
        <p:spPr>
          <a:xfrm>
            <a:off x="614460" y="943075"/>
            <a:ext cx="3149532" cy="4110407"/>
          </a:xfrm>
        </p:spPr>
      </p:pic>
      <p:pic>
        <p:nvPicPr>
          <p:cNvPr id="9" name="Picture 8">
            <a:extLst>
              <a:ext uri="{FF2B5EF4-FFF2-40B4-BE49-F238E27FC236}">
                <a16:creationId xmlns:a16="http://schemas.microsoft.com/office/drawing/2014/main" id="{84C4AF6A-9AAB-EAED-BF3A-F08DA60ABE34}"/>
              </a:ext>
            </a:extLst>
          </p:cNvPr>
          <p:cNvPicPr>
            <a:picLocks noChangeAspect="1"/>
          </p:cNvPicPr>
          <p:nvPr/>
        </p:nvPicPr>
        <p:blipFill>
          <a:blip r:embed="rId4"/>
          <a:stretch>
            <a:fillRect/>
          </a:stretch>
        </p:blipFill>
        <p:spPr>
          <a:xfrm>
            <a:off x="4609578" y="943075"/>
            <a:ext cx="3240261" cy="4110407"/>
          </a:xfrm>
          <a:prstGeom prst="rect">
            <a:avLst/>
          </a:prstGeom>
        </p:spPr>
      </p:pic>
    </p:spTree>
    <p:extLst>
      <p:ext uri="{BB962C8B-B14F-4D97-AF65-F5344CB8AC3E}">
        <p14:creationId xmlns:p14="http://schemas.microsoft.com/office/powerpoint/2010/main" val="162412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5DE75-2126-9294-45D3-8D44D8064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D2FA1-0D65-B70A-7A28-06EC2793344B}"/>
              </a:ext>
            </a:extLst>
          </p:cNvPr>
          <p:cNvSpPr>
            <a:spLocks noGrp="1"/>
          </p:cNvSpPr>
          <p:nvPr>
            <p:ph type="title"/>
          </p:nvPr>
        </p:nvSpPr>
        <p:spPr/>
        <p:txBody>
          <a:bodyPr/>
          <a:lstStyle/>
          <a:p>
            <a:r>
              <a:rPr lang="en-US" dirty="0"/>
              <a:t>Lab and Screening Results</a:t>
            </a:r>
          </a:p>
        </p:txBody>
      </p:sp>
      <p:sp>
        <p:nvSpPr>
          <p:cNvPr id="3" name="Content Placeholder 2">
            <a:extLst>
              <a:ext uri="{FF2B5EF4-FFF2-40B4-BE49-F238E27FC236}">
                <a16:creationId xmlns:a16="http://schemas.microsoft.com/office/drawing/2014/main" id="{E9137CBD-CA62-870C-9635-84B1EC502435}"/>
              </a:ext>
            </a:extLst>
          </p:cNvPr>
          <p:cNvSpPr>
            <a:spLocks noGrp="1"/>
          </p:cNvSpPr>
          <p:nvPr>
            <p:ph idx="1"/>
          </p:nvPr>
        </p:nvSpPr>
        <p:spPr/>
        <p:txBody>
          <a:bodyPr/>
          <a:lstStyle/>
          <a:p>
            <a:r>
              <a:rPr lang="en-US" dirty="0">
                <a:solidFill>
                  <a:schemeClr val="tx1"/>
                </a:solidFill>
                <a:latin typeface="Arial Narrow" panose="020B0606020202030204" pitchFamily="34" charset="0"/>
              </a:rPr>
              <a:t>RPR - nonreactive</a:t>
            </a:r>
          </a:p>
          <a:p>
            <a:r>
              <a:rPr lang="en-US" dirty="0">
                <a:solidFill>
                  <a:schemeClr val="tx1"/>
                </a:solidFill>
                <a:latin typeface="Arial Narrow" panose="020B0606020202030204" pitchFamily="34" charset="0"/>
              </a:rPr>
              <a:t>Vitamin B12 - 1879</a:t>
            </a:r>
          </a:p>
          <a:p>
            <a:r>
              <a:rPr lang="en-US" dirty="0">
                <a:solidFill>
                  <a:schemeClr val="tx1"/>
                </a:solidFill>
                <a:latin typeface="Arial Narrow" panose="020B0606020202030204" pitchFamily="34" charset="0"/>
              </a:rPr>
              <a:t>TSH -  2.75</a:t>
            </a:r>
          </a:p>
          <a:p>
            <a:endParaRPr lang="en-US">
              <a:solidFill>
                <a:schemeClr val="tx1"/>
              </a:solidFill>
              <a:latin typeface="Arial Narrow" panose="020B0606020202030204" pitchFamily="34" charset="0"/>
            </a:endParaRPr>
          </a:p>
          <a:p>
            <a:r>
              <a:rPr lang="en-US" dirty="0">
                <a:solidFill>
                  <a:schemeClr val="tx1"/>
                </a:solidFill>
                <a:latin typeface="Arial Narrow" panose="020B0606020202030204" pitchFamily="34" charset="0"/>
              </a:rPr>
              <a:t>PHQ-9 ~14</a:t>
            </a:r>
          </a:p>
          <a:p>
            <a:r>
              <a:rPr lang="en-US" dirty="0">
                <a:solidFill>
                  <a:schemeClr val="tx1"/>
                </a:solidFill>
                <a:latin typeface="Arial Narrow" panose="020B0606020202030204" pitchFamily="34" charset="0"/>
              </a:rPr>
              <a:t>GAD-7 ~ 8</a:t>
            </a:r>
          </a:p>
        </p:txBody>
      </p:sp>
    </p:spTree>
    <p:extLst>
      <p:ext uri="{BB962C8B-B14F-4D97-AF65-F5344CB8AC3E}">
        <p14:creationId xmlns:p14="http://schemas.microsoft.com/office/powerpoint/2010/main" val="3470616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2FE05-DF46-4F0F-B94E-FF8C5BB441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B7825C-1D9F-252B-67C3-0FDD51ADA03A}"/>
              </a:ext>
            </a:extLst>
          </p:cNvPr>
          <p:cNvSpPr>
            <a:spLocks noGrp="1"/>
          </p:cNvSpPr>
          <p:nvPr>
            <p:ph type="title"/>
          </p:nvPr>
        </p:nvSpPr>
        <p:spPr/>
        <p:txBody>
          <a:bodyPr/>
          <a:lstStyle/>
          <a:p>
            <a:r>
              <a:rPr lang="en-US"/>
              <a:t>MRI</a:t>
            </a:r>
          </a:p>
        </p:txBody>
      </p:sp>
      <p:sp>
        <p:nvSpPr>
          <p:cNvPr id="3" name="Content Placeholder 2">
            <a:extLst>
              <a:ext uri="{FF2B5EF4-FFF2-40B4-BE49-F238E27FC236}">
                <a16:creationId xmlns:a16="http://schemas.microsoft.com/office/drawing/2014/main" id="{239BAFBE-5C39-4A13-924B-59D3F16612CE}"/>
              </a:ext>
            </a:extLst>
          </p:cNvPr>
          <p:cNvSpPr>
            <a:spLocks noGrp="1"/>
          </p:cNvSpPr>
          <p:nvPr>
            <p:ph idx="1"/>
          </p:nvPr>
        </p:nvSpPr>
        <p:spPr/>
        <p:txBody>
          <a:bodyPr>
            <a:normAutofit/>
          </a:bodyPr>
          <a:lstStyle/>
          <a:p>
            <a:r>
              <a:rPr lang="en-US">
                <a:solidFill>
                  <a:schemeClr val="tx1"/>
                </a:solidFill>
                <a:latin typeface="Arial Narrow" panose="020B0606020202030204" pitchFamily="34" charset="0"/>
              </a:rPr>
              <a:t>See MRI scans</a:t>
            </a:r>
          </a:p>
        </p:txBody>
      </p:sp>
      <p:pic>
        <p:nvPicPr>
          <p:cNvPr id="5" name="Picture 4" descr="Scan of a human brain in a neurology clinic">
            <a:extLst>
              <a:ext uri="{FF2B5EF4-FFF2-40B4-BE49-F238E27FC236}">
                <a16:creationId xmlns:a16="http://schemas.microsoft.com/office/drawing/2014/main" id="{9C3597DF-0472-C907-F8AF-EAE962CC23D0}"/>
              </a:ext>
            </a:extLst>
          </p:cNvPr>
          <p:cNvPicPr>
            <a:picLocks noChangeAspect="1"/>
          </p:cNvPicPr>
          <p:nvPr/>
        </p:nvPicPr>
        <p:blipFill>
          <a:blip r:embed="rId3"/>
          <a:stretch>
            <a:fillRect/>
          </a:stretch>
        </p:blipFill>
        <p:spPr>
          <a:xfrm>
            <a:off x="2508520" y="1792355"/>
            <a:ext cx="3843512" cy="2882634"/>
          </a:xfrm>
          <a:prstGeom prst="rect">
            <a:avLst/>
          </a:prstGeom>
        </p:spPr>
      </p:pic>
    </p:spTree>
    <p:extLst>
      <p:ext uri="{BB962C8B-B14F-4D97-AF65-F5344CB8AC3E}">
        <p14:creationId xmlns:p14="http://schemas.microsoft.com/office/powerpoint/2010/main" val="264991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0B577-B8C9-3FD2-6E83-6D275284D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00615-07A9-580C-F51B-875A05BE0A82}"/>
              </a:ext>
            </a:extLst>
          </p:cNvPr>
          <p:cNvSpPr>
            <a:spLocks noGrp="1"/>
          </p:cNvSpPr>
          <p:nvPr>
            <p:ph type="title"/>
          </p:nvPr>
        </p:nvSpPr>
        <p:spPr/>
        <p:txBody>
          <a:bodyPr/>
          <a:lstStyle/>
          <a:p>
            <a:r>
              <a:rPr lang="en-US"/>
              <a:t>LP Results</a:t>
            </a:r>
          </a:p>
        </p:txBody>
      </p:sp>
      <p:sp>
        <p:nvSpPr>
          <p:cNvPr id="3" name="Content Placeholder 2">
            <a:extLst>
              <a:ext uri="{FF2B5EF4-FFF2-40B4-BE49-F238E27FC236}">
                <a16:creationId xmlns:a16="http://schemas.microsoft.com/office/drawing/2014/main" id="{580C9E04-93DA-E0FA-D8BF-A63118FA898B}"/>
              </a:ext>
            </a:extLst>
          </p:cNvPr>
          <p:cNvSpPr>
            <a:spLocks noGrp="1"/>
          </p:cNvSpPr>
          <p:nvPr>
            <p:ph idx="1"/>
          </p:nvPr>
        </p:nvSpPr>
        <p:spPr/>
        <p:txBody>
          <a:bodyPr vert="horz" lIns="91440" tIns="45720" rIns="91440" bIns="45720" rtlCol="0" anchor="t">
            <a:normAutofit fontScale="92500" lnSpcReduction="10000"/>
          </a:bodyPr>
          <a:lstStyle/>
          <a:p>
            <a:r>
              <a:rPr lang="en-US" dirty="0">
                <a:solidFill>
                  <a:schemeClr val="tx1"/>
                </a:solidFill>
                <a:latin typeface="Arial Narrow"/>
              </a:rPr>
              <a:t>LP results</a:t>
            </a:r>
          </a:p>
          <a:p>
            <a:pPr lvl="1"/>
            <a:r>
              <a:rPr lang="en-US" dirty="0">
                <a:solidFill>
                  <a:schemeClr val="tx1"/>
                </a:solidFill>
                <a:latin typeface="Arial Narrow"/>
              </a:rPr>
              <a:t>Abeta ~ 549.05</a:t>
            </a:r>
          </a:p>
          <a:p>
            <a:pPr lvl="1"/>
            <a:r>
              <a:rPr lang="en-US" dirty="0">
                <a:solidFill>
                  <a:schemeClr val="tx1"/>
                </a:solidFill>
                <a:latin typeface="Arial Narrow"/>
              </a:rPr>
              <a:t>T-tau ~ 633.55</a:t>
            </a:r>
          </a:p>
          <a:p>
            <a:pPr lvl="1"/>
            <a:r>
              <a:rPr lang="en-US" dirty="0">
                <a:solidFill>
                  <a:schemeClr val="tx1"/>
                </a:solidFill>
                <a:latin typeface="Arial Narrow"/>
              </a:rPr>
              <a:t>P-tau ~ 112.55</a:t>
            </a:r>
          </a:p>
          <a:p>
            <a:pPr lvl="1"/>
            <a:r>
              <a:rPr lang="en-US" dirty="0">
                <a:solidFill>
                  <a:schemeClr val="tx1"/>
                </a:solidFill>
                <a:latin typeface="Arial Narrow"/>
              </a:rPr>
              <a:t>ATI ratio – 0.56</a:t>
            </a:r>
          </a:p>
          <a:p>
            <a:pPr lvl="1"/>
            <a:r>
              <a:rPr lang="en-US" dirty="0">
                <a:solidFill>
                  <a:schemeClr val="tx1"/>
                </a:solidFill>
                <a:latin typeface="Arial Narrow"/>
              </a:rPr>
              <a:t>RBC ~ 6</a:t>
            </a:r>
          </a:p>
          <a:p>
            <a:pPr lvl="1"/>
            <a:r>
              <a:rPr lang="en-US" dirty="0">
                <a:solidFill>
                  <a:schemeClr val="tx1"/>
                </a:solidFill>
                <a:latin typeface="Arial Narrow"/>
              </a:rPr>
              <a:t>WBC ~ 2</a:t>
            </a:r>
          </a:p>
          <a:p>
            <a:pPr lvl="1"/>
            <a:r>
              <a:rPr lang="en-US" dirty="0">
                <a:solidFill>
                  <a:schemeClr val="tx1"/>
                </a:solidFill>
                <a:latin typeface="Arial Narrow"/>
              </a:rPr>
              <a:t>Protein ~ 44</a:t>
            </a:r>
          </a:p>
          <a:p>
            <a:pPr lvl="1"/>
            <a:r>
              <a:rPr lang="en-US" dirty="0">
                <a:solidFill>
                  <a:schemeClr val="tx1"/>
                </a:solidFill>
                <a:latin typeface="Arial Narrow"/>
              </a:rPr>
              <a:t>Glucose ~ 68</a:t>
            </a:r>
          </a:p>
          <a:p>
            <a:pPr lvl="1"/>
            <a:r>
              <a:rPr lang="en-US" dirty="0">
                <a:solidFill>
                  <a:schemeClr val="tx1"/>
                </a:solidFill>
                <a:latin typeface="Arial Narrow"/>
              </a:rPr>
              <a:t>APOE ~ E4/E4</a:t>
            </a:r>
          </a:p>
          <a:p>
            <a:pPr marL="457200" lvl="1" indent="0">
              <a:buNone/>
            </a:pPr>
            <a:endParaRPr lang="en-US"/>
          </a:p>
        </p:txBody>
      </p:sp>
    </p:spTree>
    <p:extLst>
      <p:ext uri="{BB962C8B-B14F-4D97-AF65-F5344CB8AC3E}">
        <p14:creationId xmlns:p14="http://schemas.microsoft.com/office/powerpoint/2010/main" val="82399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18FF-79F9-4387-B97E-8E5864C160A4}"/>
              </a:ext>
            </a:extLst>
          </p:cNvPr>
          <p:cNvSpPr>
            <a:spLocks noGrp="1"/>
          </p:cNvSpPr>
          <p:nvPr>
            <p:ph type="title"/>
          </p:nvPr>
        </p:nvSpPr>
        <p:spPr/>
        <p:txBody>
          <a:bodyPr/>
          <a:lstStyle/>
          <a:p>
            <a:r>
              <a:rPr lang="en-US"/>
              <a:t>Patient Demographics</a:t>
            </a:r>
          </a:p>
        </p:txBody>
      </p:sp>
      <p:sp>
        <p:nvSpPr>
          <p:cNvPr id="3" name="Content Placeholder 2">
            <a:extLst>
              <a:ext uri="{FF2B5EF4-FFF2-40B4-BE49-F238E27FC236}">
                <a16:creationId xmlns:a16="http://schemas.microsoft.com/office/drawing/2014/main" id="{7E87D35D-2FE1-4404-902A-986313C31259}"/>
              </a:ext>
            </a:extLst>
          </p:cNvPr>
          <p:cNvSpPr>
            <a:spLocks noGrp="1"/>
          </p:cNvSpPr>
          <p:nvPr>
            <p:ph idx="1"/>
          </p:nvPr>
        </p:nvSpPr>
        <p:spPr/>
        <p:txBody>
          <a:bodyPr vert="horz" lIns="91440" tIns="45720" rIns="91440" bIns="45720" numCol="2" rtlCol="0" anchor="t">
            <a:normAutofit fontScale="70000" lnSpcReduction="20000"/>
          </a:bodyPr>
          <a:lstStyle/>
          <a:p>
            <a:pPr lvl="1">
              <a:buFont typeface="Courier New" panose="02070309020205020404" pitchFamily="49" charset="0"/>
              <a:buChar char="o"/>
            </a:pPr>
            <a:r>
              <a:rPr lang="en-US" dirty="0">
                <a:solidFill>
                  <a:schemeClr val="tx1"/>
                </a:solidFill>
                <a:latin typeface="Arial Narrow"/>
              </a:rPr>
              <a:t>58 </a:t>
            </a:r>
            <a:r>
              <a:rPr lang="en-US" dirty="0" err="1">
                <a:solidFill>
                  <a:schemeClr val="tx1"/>
                </a:solidFill>
                <a:latin typeface="Arial Narrow"/>
              </a:rPr>
              <a:t>yo</a:t>
            </a:r>
            <a:r>
              <a:rPr lang="en-US" dirty="0">
                <a:solidFill>
                  <a:schemeClr val="tx1"/>
                </a:solidFill>
                <a:latin typeface="Arial Narrow"/>
              </a:rPr>
              <a:t> Caucasian female</a:t>
            </a:r>
          </a:p>
          <a:p>
            <a:pPr lvl="1">
              <a:buFont typeface="Courier New" panose="02070309020205020404" pitchFamily="49" charset="0"/>
              <a:buChar char="o"/>
            </a:pPr>
            <a:r>
              <a:rPr lang="en-US" dirty="0">
                <a:solidFill>
                  <a:schemeClr val="tx1"/>
                </a:solidFill>
                <a:latin typeface="Arial Narrow"/>
              </a:rPr>
              <a:t>12 years of education</a:t>
            </a:r>
          </a:p>
          <a:p>
            <a:pPr lvl="1">
              <a:buFont typeface="Courier New" panose="02070309020205020404" pitchFamily="49" charset="0"/>
              <a:buChar char="o"/>
            </a:pPr>
            <a:r>
              <a:rPr lang="en-US" dirty="0">
                <a:solidFill>
                  <a:schemeClr val="tx1"/>
                </a:solidFill>
                <a:latin typeface="Arial Narrow"/>
              </a:rPr>
              <a:t>Retired 1 ½ years ago-bookkeeper at family business</a:t>
            </a:r>
          </a:p>
          <a:p>
            <a:pPr lvl="1">
              <a:buFont typeface="Courier New" panose="02070309020205020404" pitchFamily="49" charset="0"/>
              <a:buChar char="o"/>
            </a:pPr>
            <a:r>
              <a:rPr lang="en-US" dirty="0">
                <a:solidFill>
                  <a:schemeClr val="tx1"/>
                </a:solidFill>
                <a:latin typeface="Arial Narrow"/>
              </a:rPr>
              <a:t>Onset </a:t>
            </a:r>
            <a:r>
              <a:rPr lang="en-US" dirty="0" err="1">
                <a:solidFill>
                  <a:schemeClr val="tx1"/>
                </a:solidFill>
                <a:latin typeface="Arial Narrow"/>
              </a:rPr>
              <a:t>approx</a:t>
            </a:r>
            <a:r>
              <a:rPr lang="en-US" dirty="0">
                <a:solidFill>
                  <a:schemeClr val="tx1"/>
                </a:solidFill>
                <a:latin typeface="Arial Narrow"/>
              </a:rPr>
              <a:t> 2 years ago</a:t>
            </a:r>
          </a:p>
          <a:p>
            <a:pPr lvl="1">
              <a:buFont typeface="Courier New" panose="02070309020205020404" pitchFamily="49" charset="0"/>
              <a:buChar char="o"/>
            </a:pPr>
            <a:r>
              <a:rPr lang="en-US" dirty="0">
                <a:solidFill>
                  <a:schemeClr val="tx1"/>
                </a:solidFill>
                <a:latin typeface="Arial Narrow"/>
              </a:rPr>
              <a:t>Difficulty processing thoughts, remembering names, repetition, and misplacing items</a:t>
            </a:r>
          </a:p>
          <a:p>
            <a:pPr lvl="1">
              <a:buFont typeface="Courier New" panose="02070309020205020404" pitchFamily="49" charset="0"/>
              <a:buChar char="o"/>
            </a:pPr>
            <a:r>
              <a:rPr lang="en-US" dirty="0">
                <a:solidFill>
                  <a:schemeClr val="tx1"/>
                </a:solidFill>
                <a:latin typeface="Arial Narrow"/>
              </a:rPr>
              <a:t>Personality changes-easily angered and frustrated</a:t>
            </a:r>
          </a:p>
          <a:p>
            <a:pPr lvl="1">
              <a:buFont typeface="Courier New" panose="02070309020205020404" pitchFamily="49" charset="0"/>
              <a:buChar char="o"/>
            </a:pPr>
            <a:r>
              <a:rPr lang="en-US" dirty="0">
                <a:solidFill>
                  <a:schemeClr val="tx1"/>
                </a:solidFill>
                <a:latin typeface="Arial Narrow"/>
              </a:rPr>
              <a:t>Intermittent fine hand tremor bilat x several years</a:t>
            </a:r>
            <a:endParaRPr lang="en-US" dirty="0">
              <a:solidFill>
                <a:schemeClr val="tx1"/>
              </a:solidFill>
            </a:endParaRPr>
          </a:p>
          <a:p>
            <a:pPr lvl="1">
              <a:buFont typeface="Courier New" panose="02070309020205020404" pitchFamily="49" charset="0"/>
              <a:buChar char="o"/>
            </a:pPr>
            <a:r>
              <a:rPr lang="en-US" dirty="0">
                <a:solidFill>
                  <a:schemeClr val="tx1"/>
                </a:solidFill>
                <a:latin typeface="Arial Narrow"/>
              </a:rPr>
              <a:t>Lives at home with husband</a:t>
            </a:r>
          </a:p>
          <a:p>
            <a:pPr lvl="2">
              <a:buFont typeface="Courier New" panose="02070309020205020404" pitchFamily="49" charset="0"/>
              <a:buChar char="o"/>
            </a:pPr>
            <a:r>
              <a:rPr lang="en-US" dirty="0">
                <a:solidFill>
                  <a:schemeClr val="tx1"/>
                </a:solidFill>
                <a:latin typeface="Arial Narrow"/>
              </a:rPr>
              <a:t>Rocky marriage/verbal abuse-currently in couples counseling</a:t>
            </a:r>
          </a:p>
          <a:p>
            <a:pPr lvl="1">
              <a:buFont typeface="Courier New" panose="02070309020205020404" pitchFamily="49" charset="0"/>
              <a:buChar char="o"/>
            </a:pPr>
            <a:r>
              <a:rPr lang="en-US" dirty="0">
                <a:solidFill>
                  <a:schemeClr val="tx1"/>
                </a:solidFill>
                <a:latin typeface="Arial Narrow"/>
              </a:rPr>
              <a:t>Independent of basic ADLs</a:t>
            </a:r>
          </a:p>
          <a:p>
            <a:pPr lvl="1">
              <a:buFont typeface="Courier New" panose="02070309020205020404" pitchFamily="49" charset="0"/>
              <a:buChar char="o"/>
            </a:pPr>
            <a:r>
              <a:rPr lang="en-US" dirty="0">
                <a:solidFill>
                  <a:schemeClr val="tx1"/>
                </a:solidFill>
                <a:latin typeface="Arial Narrow"/>
              </a:rPr>
              <a:t>No confusion or accidents with driving</a:t>
            </a:r>
            <a:endParaRPr lang="en-US" dirty="0">
              <a:solidFill>
                <a:schemeClr val="tx1"/>
              </a:solidFill>
            </a:endParaRPr>
          </a:p>
          <a:p>
            <a:pPr lvl="1">
              <a:buFont typeface="Courier New" panose="02070309020205020404" pitchFamily="49" charset="0"/>
              <a:buChar char="o"/>
            </a:pPr>
            <a:r>
              <a:rPr lang="en-US" dirty="0">
                <a:solidFill>
                  <a:schemeClr val="tx1"/>
                </a:solidFill>
                <a:latin typeface="Arial Narrow"/>
              </a:rPr>
              <a:t>Prepares meals-occasionally leaves the stove/oven on and burns things</a:t>
            </a:r>
          </a:p>
          <a:p>
            <a:pPr lvl="1">
              <a:buFont typeface="Courier New" panose="02070309020205020404" pitchFamily="49" charset="0"/>
              <a:buChar char="o"/>
            </a:pPr>
            <a:r>
              <a:rPr lang="en-US" dirty="0">
                <a:solidFill>
                  <a:schemeClr val="tx1"/>
                </a:solidFill>
                <a:latin typeface="Arial Narrow"/>
              </a:rPr>
              <a:t>Responsible for household finances-occasionally forgotten a bill</a:t>
            </a:r>
          </a:p>
          <a:p>
            <a:pPr lvl="1">
              <a:buFont typeface="Courier New" panose="02070309020205020404" pitchFamily="49" charset="0"/>
              <a:buChar char="o"/>
            </a:pPr>
            <a:r>
              <a:rPr lang="en-US" dirty="0">
                <a:solidFill>
                  <a:schemeClr val="tx1"/>
                </a:solidFill>
                <a:latin typeface="Arial Narrow"/>
              </a:rPr>
              <a:t>No falls or problems with balance</a:t>
            </a:r>
            <a:endParaRPr lang="en-US" dirty="0">
              <a:solidFill>
                <a:schemeClr val="tx1"/>
              </a:solidFill>
              <a:latin typeface="Arial Narrow" panose="020B0606020202030204" pitchFamily="34" charset="0"/>
            </a:endParaRPr>
          </a:p>
          <a:p>
            <a:pPr lvl="1">
              <a:buFont typeface="Courier New" panose="02070309020205020404" pitchFamily="49" charset="0"/>
              <a:buChar char="o"/>
            </a:pPr>
            <a:r>
              <a:rPr lang="en-US" dirty="0">
                <a:solidFill>
                  <a:schemeClr val="tx1"/>
                </a:solidFill>
                <a:latin typeface="Arial Narrow"/>
              </a:rPr>
              <a:t>Trouble with sleep pattern</a:t>
            </a:r>
          </a:p>
          <a:p>
            <a:pPr lvl="2">
              <a:buFont typeface="Courier New" panose="02070309020205020404" pitchFamily="49" charset="0"/>
              <a:buChar char="o"/>
            </a:pPr>
            <a:r>
              <a:rPr lang="en-US" dirty="0">
                <a:solidFill>
                  <a:schemeClr val="tx1"/>
                </a:solidFill>
                <a:latin typeface="Arial Narrow"/>
              </a:rPr>
              <a:t>Has taken Ambien five years and recently taken off-memory complaints improved</a:t>
            </a:r>
            <a:endParaRPr lang="en-US" dirty="0">
              <a:solidFill>
                <a:schemeClr val="tx1"/>
              </a:solidFill>
              <a:latin typeface="Arial Narrow" panose="020B0606020202030204" pitchFamily="34" charset="0"/>
            </a:endParaRPr>
          </a:p>
          <a:p>
            <a:pPr lvl="2">
              <a:buFont typeface="Courier New" panose="02070309020205020404" pitchFamily="49" charset="0"/>
              <a:buChar char="o"/>
            </a:pPr>
            <a:r>
              <a:rPr lang="en-US" dirty="0">
                <a:solidFill>
                  <a:schemeClr val="tx1"/>
                </a:solidFill>
                <a:latin typeface="Arial Narrow"/>
              </a:rPr>
              <a:t>Started on Trazadone and reports no relief</a:t>
            </a:r>
          </a:p>
          <a:p>
            <a:pPr lvl="2">
              <a:buFont typeface="Courier New" panose="02070309020205020404" pitchFamily="49" charset="0"/>
              <a:buChar char="o"/>
            </a:pPr>
            <a:r>
              <a:rPr lang="en-US" dirty="0">
                <a:solidFill>
                  <a:schemeClr val="tx1"/>
                </a:solidFill>
                <a:latin typeface="Arial Narrow"/>
              </a:rPr>
              <a:t>Now taking Ativan</a:t>
            </a:r>
          </a:p>
          <a:p>
            <a:pPr lvl="1">
              <a:buFont typeface="Courier New" panose="02070309020205020404" pitchFamily="49" charset="0"/>
              <a:buChar char="o"/>
            </a:pPr>
            <a:endParaRPr lang="en-US"/>
          </a:p>
        </p:txBody>
      </p:sp>
    </p:spTree>
    <p:extLst>
      <p:ext uri="{BB962C8B-B14F-4D97-AF65-F5344CB8AC3E}">
        <p14:creationId xmlns:p14="http://schemas.microsoft.com/office/powerpoint/2010/main" val="28182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386B3-15B2-4EB2-16FA-9D8F9F45F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5F9908-CB75-0D72-1591-95E8252091A7}"/>
              </a:ext>
            </a:extLst>
          </p:cNvPr>
          <p:cNvSpPr>
            <a:spLocks noGrp="1"/>
          </p:cNvSpPr>
          <p:nvPr>
            <p:ph type="title"/>
          </p:nvPr>
        </p:nvSpPr>
        <p:spPr/>
        <p:txBody>
          <a:bodyPr/>
          <a:lstStyle/>
          <a:p>
            <a:r>
              <a:rPr lang="en-US"/>
              <a:t>Recommendation</a:t>
            </a:r>
          </a:p>
        </p:txBody>
      </p:sp>
      <p:sp>
        <p:nvSpPr>
          <p:cNvPr id="3" name="Content Placeholder 2">
            <a:extLst>
              <a:ext uri="{FF2B5EF4-FFF2-40B4-BE49-F238E27FC236}">
                <a16:creationId xmlns:a16="http://schemas.microsoft.com/office/drawing/2014/main" id="{2D178476-32F9-9C41-776A-13933E8D5828}"/>
              </a:ext>
            </a:extLst>
          </p:cNvPr>
          <p:cNvSpPr>
            <a:spLocks noGrp="1"/>
          </p:cNvSpPr>
          <p:nvPr>
            <p:ph idx="1"/>
          </p:nvPr>
        </p:nvSpPr>
        <p:spPr/>
        <p:txBody>
          <a:bodyPr vert="horz" lIns="91440" tIns="45720" rIns="91440" bIns="45720" rtlCol="0" anchor="t">
            <a:normAutofit fontScale="85000" lnSpcReduction="20000"/>
          </a:bodyPr>
          <a:lstStyle/>
          <a:p>
            <a:r>
              <a:rPr lang="en-US" dirty="0">
                <a:solidFill>
                  <a:schemeClr val="tx1"/>
                </a:solidFill>
                <a:latin typeface="Arial Narrow"/>
              </a:rPr>
              <a:t>Alzheimer’s Disease- Early Onset, Mild Stage</a:t>
            </a:r>
          </a:p>
          <a:p>
            <a:pPr lvl="1"/>
            <a:r>
              <a:rPr lang="en-US" dirty="0">
                <a:solidFill>
                  <a:schemeClr val="tx1"/>
                </a:solidFill>
                <a:latin typeface="Arial Narrow"/>
              </a:rPr>
              <a:t>Retrial of</a:t>
            </a:r>
            <a:r>
              <a:rPr lang="en-US" b="0" i="0" dirty="0">
                <a:solidFill>
                  <a:schemeClr val="tx1"/>
                </a:solidFill>
                <a:effectLst/>
                <a:latin typeface="Arial Narrow"/>
              </a:rPr>
              <a:t> donepezil</a:t>
            </a:r>
          </a:p>
          <a:p>
            <a:pPr lvl="1"/>
            <a:r>
              <a:rPr lang="en-US" b="0" i="0" dirty="0">
                <a:solidFill>
                  <a:schemeClr val="tx1"/>
                </a:solidFill>
                <a:effectLst/>
                <a:latin typeface="Arial Narrow"/>
              </a:rPr>
              <a:t>Will notify</a:t>
            </a:r>
            <a:r>
              <a:rPr lang="en-US" dirty="0">
                <a:solidFill>
                  <a:schemeClr val="tx1"/>
                </a:solidFill>
                <a:latin typeface="Arial Narrow"/>
              </a:rPr>
              <a:t> for</a:t>
            </a:r>
            <a:r>
              <a:rPr lang="en-US" b="0" i="0" dirty="0">
                <a:solidFill>
                  <a:schemeClr val="tx1"/>
                </a:solidFill>
                <a:effectLst/>
                <a:latin typeface="Arial Narrow"/>
              </a:rPr>
              <a:t> any upcoming clinical trials.</a:t>
            </a:r>
          </a:p>
          <a:p>
            <a:pPr lvl="1"/>
            <a:r>
              <a:rPr lang="en-US" b="0" i="0" dirty="0">
                <a:solidFill>
                  <a:schemeClr val="tx1"/>
                </a:solidFill>
                <a:effectLst/>
                <a:latin typeface="Arial Narrow"/>
              </a:rPr>
              <a:t>Brain exercises such as puzzles, word search, etc.</a:t>
            </a:r>
          </a:p>
          <a:p>
            <a:pPr lvl="1"/>
            <a:r>
              <a:rPr lang="en-US" b="0" i="0" dirty="0">
                <a:solidFill>
                  <a:schemeClr val="tx1"/>
                </a:solidFill>
                <a:effectLst/>
                <a:latin typeface="Arial Narrow"/>
              </a:rPr>
              <a:t>Regular physical activity.</a:t>
            </a:r>
          </a:p>
          <a:p>
            <a:pPr lvl="1"/>
            <a:r>
              <a:rPr lang="en-US" b="0" i="0" dirty="0">
                <a:solidFill>
                  <a:schemeClr val="tx1"/>
                </a:solidFill>
                <a:effectLst/>
                <a:latin typeface="Arial Narrow"/>
              </a:rPr>
              <a:t>Mediterranean diet-will send referral for dietitian, she would like guidance due to past GI problems/surgeries.</a:t>
            </a:r>
          </a:p>
          <a:p>
            <a:pPr lvl="1"/>
            <a:r>
              <a:rPr lang="en-US" b="0" i="0" dirty="0">
                <a:solidFill>
                  <a:schemeClr val="tx1"/>
                </a:solidFill>
                <a:effectLst/>
                <a:latin typeface="Arial Narrow"/>
              </a:rPr>
              <a:t>Social activities, limit screen time.</a:t>
            </a:r>
          </a:p>
          <a:p>
            <a:pPr lvl="1"/>
            <a:r>
              <a:rPr lang="en-US" b="0" i="0" dirty="0">
                <a:solidFill>
                  <a:schemeClr val="tx1"/>
                </a:solidFill>
                <a:effectLst/>
                <a:latin typeface="Arial Narrow"/>
              </a:rPr>
              <a:t>Daily structured routine.</a:t>
            </a:r>
          </a:p>
          <a:p>
            <a:pPr lvl="1"/>
            <a:r>
              <a:rPr lang="en-US" b="0" i="0" dirty="0">
                <a:solidFill>
                  <a:schemeClr val="tx1"/>
                </a:solidFill>
                <a:effectLst/>
                <a:latin typeface="Arial Narrow"/>
              </a:rPr>
              <a:t>Discussed resending behavioral health referral since they were unable to reach her, she prefers faith-based counseling</a:t>
            </a:r>
          </a:p>
          <a:p>
            <a:pPr lvl="1"/>
            <a:r>
              <a:rPr lang="en-US" b="0" i="0" dirty="0">
                <a:solidFill>
                  <a:schemeClr val="tx1"/>
                </a:solidFill>
                <a:effectLst/>
                <a:latin typeface="Arial Narrow"/>
              </a:rPr>
              <a:t>Genetics counseling referral.</a:t>
            </a:r>
          </a:p>
          <a:p>
            <a:pPr lvl="1"/>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1671746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B34ED-BDBD-1F23-A8C2-5B7B0F12C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73E0C1-84DA-99EC-9156-AF3C41A06BC5}"/>
              </a:ext>
            </a:extLst>
          </p:cNvPr>
          <p:cNvSpPr>
            <a:spLocks noGrp="1"/>
          </p:cNvSpPr>
          <p:nvPr>
            <p:ph type="title"/>
          </p:nvPr>
        </p:nvSpPr>
        <p:spPr/>
        <p:txBody>
          <a:bodyPr/>
          <a:lstStyle/>
          <a:p>
            <a:r>
              <a:rPr lang="en-US"/>
              <a:t>Patient Demographics</a:t>
            </a:r>
          </a:p>
        </p:txBody>
      </p:sp>
      <p:sp>
        <p:nvSpPr>
          <p:cNvPr id="3" name="Content Placeholder 2">
            <a:extLst>
              <a:ext uri="{FF2B5EF4-FFF2-40B4-BE49-F238E27FC236}">
                <a16:creationId xmlns:a16="http://schemas.microsoft.com/office/drawing/2014/main" id="{E8ABBDBA-80A7-5A72-A657-FDFBDDCBB8E3}"/>
              </a:ext>
            </a:extLst>
          </p:cNvPr>
          <p:cNvSpPr>
            <a:spLocks noGrp="1"/>
          </p:cNvSpPr>
          <p:nvPr>
            <p:ph idx="1"/>
          </p:nvPr>
        </p:nvSpPr>
        <p:spPr/>
        <p:txBody>
          <a:bodyPr vert="horz" lIns="91440" tIns="45720" rIns="91440" bIns="45720" numCol="2" rtlCol="0" anchor="t">
            <a:normAutofit fontScale="70000" lnSpcReduction="20000"/>
          </a:bodyPr>
          <a:lstStyle/>
          <a:p>
            <a:pPr lvl="1">
              <a:buFont typeface="Courier New" panose="02070309020205020404" pitchFamily="49" charset="0"/>
              <a:buChar char="o"/>
            </a:pPr>
            <a:r>
              <a:rPr lang="en-US">
                <a:solidFill>
                  <a:schemeClr val="tx1"/>
                </a:solidFill>
                <a:latin typeface="Arial Narrow" panose="020B0606020202030204" pitchFamily="34" charset="0"/>
              </a:rPr>
              <a:t>72 </a:t>
            </a:r>
            <a:r>
              <a:rPr lang="en-US" err="1">
                <a:solidFill>
                  <a:schemeClr val="tx1"/>
                </a:solidFill>
                <a:latin typeface="Arial Narrow" panose="020B0606020202030204" pitchFamily="34" charset="0"/>
              </a:rPr>
              <a:t>yo</a:t>
            </a:r>
            <a:r>
              <a:rPr lang="en-US">
                <a:solidFill>
                  <a:schemeClr val="tx1"/>
                </a:solidFill>
                <a:latin typeface="Arial Narrow" panose="020B0606020202030204" pitchFamily="34" charset="0"/>
              </a:rPr>
              <a:t> Caucasian female</a:t>
            </a:r>
          </a:p>
          <a:p>
            <a:pPr lvl="1">
              <a:buFont typeface="Courier New" panose="02070309020205020404" pitchFamily="49" charset="0"/>
              <a:buChar char="o"/>
            </a:pPr>
            <a:r>
              <a:rPr lang="en-US">
                <a:solidFill>
                  <a:schemeClr val="tx1"/>
                </a:solidFill>
                <a:latin typeface="Arial Narrow" panose="020B0606020202030204" pitchFamily="34" charset="0"/>
              </a:rPr>
              <a:t>12 years of education</a:t>
            </a:r>
          </a:p>
          <a:p>
            <a:pPr lvl="1">
              <a:buFont typeface="Courier New" panose="02070309020205020404" pitchFamily="49" charset="0"/>
              <a:buChar char="o"/>
            </a:pPr>
            <a:r>
              <a:rPr lang="en-US">
                <a:solidFill>
                  <a:schemeClr val="tx1"/>
                </a:solidFill>
                <a:latin typeface="Arial Narrow"/>
              </a:rPr>
              <a:t>Retired post office worker</a:t>
            </a:r>
          </a:p>
          <a:p>
            <a:pPr lvl="1">
              <a:buFont typeface="Courier New" panose="02070309020205020404" pitchFamily="49" charset="0"/>
              <a:buChar char="o"/>
            </a:pPr>
            <a:r>
              <a:rPr lang="en-US">
                <a:solidFill>
                  <a:schemeClr val="tx1"/>
                </a:solidFill>
                <a:latin typeface="Arial Narrow"/>
              </a:rPr>
              <a:t>C/o word finding, onset 1 year ago, no progression</a:t>
            </a:r>
          </a:p>
          <a:p>
            <a:pPr lvl="1">
              <a:buFont typeface="Courier New" panose="02070309020205020404" pitchFamily="49" charset="0"/>
              <a:buChar char="o"/>
            </a:pPr>
            <a:r>
              <a:rPr lang="en-US">
                <a:solidFill>
                  <a:schemeClr val="tx1"/>
                </a:solidFill>
                <a:latin typeface="Arial Narrow"/>
              </a:rPr>
              <a:t>Also reports difficulty with repetition, forgetting conversations, comprehension, keeping appointments, and misplacing items </a:t>
            </a:r>
          </a:p>
          <a:p>
            <a:pPr lvl="1">
              <a:buFont typeface="Courier New" panose="02070309020205020404" pitchFamily="49" charset="0"/>
              <a:buChar char="o"/>
            </a:pPr>
            <a:r>
              <a:rPr lang="en-US">
                <a:solidFill>
                  <a:schemeClr val="tx1"/>
                </a:solidFill>
                <a:latin typeface="Arial Narrow"/>
              </a:rPr>
              <a:t>Denies hallucinations, paranoia, or personality changes</a:t>
            </a:r>
          </a:p>
          <a:p>
            <a:pPr lvl="1">
              <a:buFont typeface="Courier New" panose="02070309020205020404" pitchFamily="49" charset="0"/>
              <a:buChar char="o"/>
            </a:pPr>
            <a:r>
              <a:rPr lang="en-US">
                <a:solidFill>
                  <a:schemeClr val="tx1"/>
                </a:solidFill>
                <a:latin typeface="Arial Narrow"/>
              </a:rPr>
              <a:t>Lives at home with husband</a:t>
            </a:r>
          </a:p>
          <a:p>
            <a:pPr lvl="1">
              <a:buFont typeface="Courier New" panose="02070309020205020404" pitchFamily="49" charset="0"/>
              <a:buChar char="o"/>
            </a:pPr>
            <a:r>
              <a:rPr lang="en-US">
                <a:solidFill>
                  <a:schemeClr val="tx1"/>
                </a:solidFill>
                <a:latin typeface="Arial Narrow"/>
              </a:rPr>
              <a:t>Independent of basic ADLs</a:t>
            </a:r>
          </a:p>
          <a:p>
            <a:pPr lvl="1">
              <a:buFont typeface="Courier New" panose="02070309020205020404" pitchFamily="49" charset="0"/>
              <a:buChar char="o"/>
            </a:pPr>
            <a:r>
              <a:rPr lang="en-US">
                <a:solidFill>
                  <a:schemeClr val="tx1"/>
                </a:solidFill>
                <a:latin typeface="Arial Narrow"/>
              </a:rPr>
              <a:t>Manages medication </a:t>
            </a:r>
          </a:p>
          <a:p>
            <a:pPr lvl="2">
              <a:buFont typeface="Courier New" panose="02070309020205020404" pitchFamily="49" charset="0"/>
              <a:buChar char="o"/>
            </a:pPr>
            <a:r>
              <a:rPr lang="en-US">
                <a:solidFill>
                  <a:schemeClr val="tx1"/>
                </a:solidFill>
                <a:latin typeface="Arial Narrow" panose="020B0606020202030204" pitchFamily="34" charset="0"/>
              </a:rPr>
              <a:t>Reports forgetting does and accidently double taking doses</a:t>
            </a:r>
          </a:p>
          <a:p>
            <a:pPr lvl="1">
              <a:buFont typeface="Courier New" panose="02070309020205020404" pitchFamily="49" charset="0"/>
              <a:buChar char="o"/>
            </a:pPr>
            <a:r>
              <a:rPr lang="en-US">
                <a:solidFill>
                  <a:schemeClr val="tx1"/>
                </a:solidFill>
                <a:latin typeface="Arial Narrow"/>
              </a:rPr>
              <a:t>Still drives and reports no accidents or getting lost</a:t>
            </a:r>
          </a:p>
          <a:p>
            <a:pPr lvl="2">
              <a:buFont typeface="Courier New" panose="02070309020205020404" pitchFamily="49" charset="0"/>
              <a:buChar char="o"/>
            </a:pPr>
            <a:r>
              <a:rPr lang="en-US">
                <a:solidFill>
                  <a:schemeClr val="tx1"/>
                </a:solidFill>
                <a:latin typeface="Arial Narrow" panose="020B0606020202030204" pitchFamily="34" charset="0"/>
              </a:rPr>
              <a:t>Created limitations due to anxiety and fear of other drivers</a:t>
            </a:r>
          </a:p>
          <a:p>
            <a:pPr lvl="1">
              <a:buFont typeface="Courier New" panose="02070309020205020404" pitchFamily="49" charset="0"/>
              <a:buChar char="o"/>
            </a:pPr>
            <a:r>
              <a:rPr lang="en-US">
                <a:solidFill>
                  <a:schemeClr val="tx1"/>
                </a:solidFill>
                <a:latin typeface="Arial Narrow"/>
              </a:rPr>
              <a:t>Prepares meals </a:t>
            </a:r>
          </a:p>
          <a:p>
            <a:pPr lvl="2">
              <a:buFont typeface="Courier New" panose="02070309020205020404" pitchFamily="49" charset="0"/>
              <a:buChar char="o"/>
            </a:pPr>
            <a:r>
              <a:rPr lang="en-US">
                <a:solidFill>
                  <a:schemeClr val="tx1"/>
                </a:solidFill>
                <a:latin typeface="Arial Narrow" panose="020B0606020202030204" pitchFamily="34" charset="0"/>
              </a:rPr>
              <a:t>Occasionally leaves the stove/oven on </a:t>
            </a:r>
          </a:p>
          <a:p>
            <a:pPr lvl="1">
              <a:buFont typeface="Courier New" panose="02070309020205020404" pitchFamily="49" charset="0"/>
              <a:buChar char="o"/>
            </a:pPr>
            <a:r>
              <a:rPr lang="en-US">
                <a:solidFill>
                  <a:schemeClr val="tx1"/>
                </a:solidFill>
                <a:latin typeface="Arial Narrow" panose="020B0606020202030204" pitchFamily="34" charset="0"/>
              </a:rPr>
              <a:t>No falls or need for ambulatory assistance</a:t>
            </a:r>
          </a:p>
          <a:p>
            <a:pPr lvl="1">
              <a:buFont typeface="Courier New" panose="02070309020205020404" pitchFamily="49" charset="0"/>
              <a:buChar char="o"/>
            </a:pPr>
            <a:r>
              <a:rPr lang="en-US">
                <a:solidFill>
                  <a:schemeClr val="tx1"/>
                </a:solidFill>
                <a:latin typeface="Arial Narrow"/>
              </a:rPr>
              <a:t>No trouble sleeping</a:t>
            </a:r>
          </a:p>
          <a:p>
            <a:pPr lvl="2">
              <a:buFont typeface="Courier New" panose="02070309020205020404" pitchFamily="49" charset="0"/>
              <a:buChar char="o"/>
            </a:pPr>
            <a:r>
              <a:rPr lang="en-US">
                <a:solidFill>
                  <a:schemeClr val="tx1"/>
                </a:solidFill>
                <a:latin typeface="Arial Narrow" panose="020B0606020202030204" pitchFamily="34" charset="0"/>
              </a:rPr>
              <a:t>Uses CPAP as directed</a:t>
            </a:r>
          </a:p>
          <a:p>
            <a:pPr lvl="2">
              <a:buFont typeface="Courier New" panose="02070309020205020404" pitchFamily="49" charset="0"/>
              <a:buChar char="o"/>
            </a:pPr>
            <a:r>
              <a:rPr lang="en-US">
                <a:solidFill>
                  <a:schemeClr val="tx1"/>
                </a:solidFill>
                <a:latin typeface="Arial Narrow"/>
              </a:rPr>
              <a:t>Has vivid dreams but does not act them out</a:t>
            </a:r>
          </a:p>
          <a:p>
            <a:pPr lvl="1">
              <a:buFont typeface="Courier New" panose="02070309020205020404" pitchFamily="49" charset="0"/>
              <a:buChar char="o"/>
            </a:pPr>
            <a:endParaRPr lang="en-US"/>
          </a:p>
        </p:txBody>
      </p:sp>
    </p:spTree>
    <p:extLst>
      <p:ext uri="{BB962C8B-B14F-4D97-AF65-F5344CB8AC3E}">
        <p14:creationId xmlns:p14="http://schemas.microsoft.com/office/powerpoint/2010/main" val="3351494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F9ECC-4500-3433-D5E3-B11987C228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1FC03-5295-4962-E088-543369218E75}"/>
              </a:ext>
            </a:extLst>
          </p:cNvPr>
          <p:cNvSpPr>
            <a:spLocks noGrp="1"/>
          </p:cNvSpPr>
          <p:nvPr>
            <p:ph type="title"/>
          </p:nvPr>
        </p:nvSpPr>
        <p:spPr/>
        <p:txBody>
          <a:bodyPr/>
          <a:lstStyle/>
          <a:p>
            <a:r>
              <a:rPr lang="en-US"/>
              <a:t>Medical History</a:t>
            </a:r>
          </a:p>
        </p:txBody>
      </p:sp>
      <p:sp>
        <p:nvSpPr>
          <p:cNvPr id="3" name="Content Placeholder 2">
            <a:extLst>
              <a:ext uri="{FF2B5EF4-FFF2-40B4-BE49-F238E27FC236}">
                <a16:creationId xmlns:a16="http://schemas.microsoft.com/office/drawing/2014/main" id="{6E158109-D288-88F2-DA66-3A50FDB461C1}"/>
              </a:ext>
            </a:extLst>
          </p:cNvPr>
          <p:cNvSpPr>
            <a:spLocks noGrp="1"/>
          </p:cNvSpPr>
          <p:nvPr>
            <p:ph idx="1"/>
          </p:nvPr>
        </p:nvSpPr>
        <p:spPr/>
        <p:txBody>
          <a:bodyPr vert="horz" lIns="91440" tIns="45720" rIns="91440" bIns="45720" numCol="2" rtlCol="0" anchor="t">
            <a:normAutofit fontScale="92500" lnSpcReduction="20000"/>
          </a:bodyPr>
          <a:lstStyle/>
          <a:p>
            <a:r>
              <a:rPr lang="en-US">
                <a:solidFill>
                  <a:schemeClr val="tx1"/>
                </a:solidFill>
                <a:latin typeface="Arial Narrow" panose="020B0606020202030204" pitchFamily="34" charset="0"/>
              </a:rPr>
              <a:t>Problem List</a:t>
            </a:r>
          </a:p>
          <a:p>
            <a:pPr lvl="1"/>
            <a:r>
              <a:rPr lang="en-US">
                <a:solidFill>
                  <a:schemeClr val="tx1"/>
                </a:solidFill>
                <a:latin typeface="Arial Narrow" panose="020B0606020202030204" pitchFamily="34" charset="0"/>
              </a:rPr>
              <a:t>Mixed hyperlipidemia</a:t>
            </a:r>
          </a:p>
          <a:p>
            <a:pPr lvl="1"/>
            <a:r>
              <a:rPr lang="en-US">
                <a:solidFill>
                  <a:schemeClr val="tx1"/>
                </a:solidFill>
                <a:latin typeface="Arial Narrow" panose="020B0606020202030204" pitchFamily="34" charset="0"/>
              </a:rPr>
              <a:t>OSA</a:t>
            </a:r>
          </a:p>
          <a:p>
            <a:pPr lvl="1"/>
            <a:r>
              <a:rPr lang="en-US">
                <a:solidFill>
                  <a:schemeClr val="tx1"/>
                </a:solidFill>
                <a:latin typeface="Arial Narrow" panose="020B0606020202030204" pitchFamily="34" charset="0"/>
              </a:rPr>
              <a:t>Hypertension</a:t>
            </a:r>
          </a:p>
          <a:p>
            <a:pPr lvl="1"/>
            <a:r>
              <a:rPr lang="en-US">
                <a:solidFill>
                  <a:schemeClr val="tx1"/>
                </a:solidFill>
                <a:latin typeface="Arial Narrow" panose="020B0606020202030204" pitchFamily="34" charset="0"/>
              </a:rPr>
              <a:t>GERD</a:t>
            </a:r>
          </a:p>
          <a:p>
            <a:pPr lvl="1"/>
            <a:r>
              <a:rPr lang="en-US">
                <a:solidFill>
                  <a:schemeClr val="tx1"/>
                </a:solidFill>
                <a:latin typeface="Arial Narrow" panose="020B0606020202030204" pitchFamily="34" charset="0"/>
              </a:rPr>
              <a:t>Vasovagal syncope</a:t>
            </a:r>
          </a:p>
          <a:p>
            <a:pPr lvl="1"/>
            <a:r>
              <a:rPr lang="en-US">
                <a:solidFill>
                  <a:schemeClr val="tx1"/>
                </a:solidFill>
                <a:latin typeface="Arial Narrow" panose="020B0606020202030204" pitchFamily="34" charset="0"/>
              </a:rPr>
              <a:t>Bilateral atherosclerosis</a:t>
            </a:r>
          </a:p>
          <a:p>
            <a:pPr lvl="1"/>
            <a:r>
              <a:rPr lang="en-US">
                <a:solidFill>
                  <a:schemeClr val="tx1"/>
                </a:solidFill>
                <a:latin typeface="Arial Narrow" panose="020B0606020202030204" pitchFamily="34" charset="0"/>
              </a:rPr>
              <a:t>Osteoporosis</a:t>
            </a:r>
          </a:p>
          <a:p>
            <a:pPr lvl="1"/>
            <a:r>
              <a:rPr lang="en-US">
                <a:solidFill>
                  <a:schemeClr val="tx1"/>
                </a:solidFill>
                <a:latin typeface="Arial Narrow" panose="020B0606020202030204" pitchFamily="34" charset="0"/>
              </a:rPr>
              <a:t>Migraine</a:t>
            </a:r>
          </a:p>
          <a:p>
            <a:pPr lvl="1"/>
            <a:r>
              <a:rPr lang="en-US">
                <a:solidFill>
                  <a:schemeClr val="tx1"/>
                </a:solidFill>
                <a:latin typeface="Arial Narrow" panose="020B0606020202030204" pitchFamily="34" charset="0"/>
              </a:rPr>
              <a:t>Sciatica</a:t>
            </a:r>
          </a:p>
          <a:p>
            <a:pPr lvl="1"/>
            <a:endParaRPr lang="en-US">
              <a:solidFill>
                <a:schemeClr val="tx1"/>
              </a:solidFill>
              <a:latin typeface="Arial Narrow" panose="020B0606020202030204" pitchFamily="34" charset="0"/>
            </a:endParaRPr>
          </a:p>
          <a:p>
            <a:r>
              <a:rPr lang="en-US">
                <a:solidFill>
                  <a:schemeClr val="tx1"/>
                </a:solidFill>
                <a:latin typeface="Arial Narrow" panose="020B0606020202030204" pitchFamily="34" charset="0"/>
              </a:rPr>
              <a:t>Medications</a:t>
            </a:r>
          </a:p>
          <a:p>
            <a:pPr lvl="1"/>
            <a:r>
              <a:rPr lang="en-US">
                <a:solidFill>
                  <a:schemeClr val="tx1"/>
                </a:solidFill>
                <a:latin typeface="Arial Narrow" panose="020B0606020202030204" pitchFamily="34" charset="0"/>
              </a:rPr>
              <a:t>Alendronate 35mg QW</a:t>
            </a:r>
          </a:p>
          <a:p>
            <a:pPr lvl="1"/>
            <a:r>
              <a:rPr lang="en-US">
                <a:solidFill>
                  <a:schemeClr val="tx1"/>
                </a:solidFill>
                <a:latin typeface="Arial Narrow" panose="020B0606020202030204" pitchFamily="34" charset="0"/>
              </a:rPr>
              <a:t>Amitriptyline 50mg QHS</a:t>
            </a:r>
          </a:p>
          <a:p>
            <a:pPr lvl="1"/>
            <a:r>
              <a:rPr lang="en-US">
                <a:solidFill>
                  <a:schemeClr val="tx1"/>
                </a:solidFill>
                <a:latin typeface="Arial Narrow" panose="020B0606020202030204" pitchFamily="34" charset="0"/>
              </a:rPr>
              <a:t>Diltiazem 120mg QD</a:t>
            </a:r>
          </a:p>
          <a:p>
            <a:pPr lvl="1"/>
            <a:r>
              <a:rPr lang="en-US">
                <a:solidFill>
                  <a:schemeClr val="tx1"/>
                </a:solidFill>
                <a:latin typeface="Arial Narrow" panose="020B0606020202030204" pitchFamily="34" charset="0"/>
              </a:rPr>
              <a:t>Lisinopril-HCTZ 20-12.5mg</a:t>
            </a:r>
          </a:p>
          <a:p>
            <a:pPr lvl="1"/>
            <a:r>
              <a:rPr lang="en-US">
                <a:solidFill>
                  <a:schemeClr val="tx1"/>
                </a:solidFill>
                <a:latin typeface="Arial Narrow" panose="020B0606020202030204" pitchFamily="34" charset="0"/>
              </a:rPr>
              <a:t>Meloxicam 15mg QD</a:t>
            </a:r>
          </a:p>
          <a:p>
            <a:pPr lvl="1"/>
            <a:r>
              <a:rPr lang="en-US">
                <a:solidFill>
                  <a:schemeClr val="tx1"/>
                </a:solidFill>
                <a:latin typeface="Arial Narrow"/>
              </a:rPr>
              <a:t>Ondansetron 4mg PRN</a:t>
            </a:r>
          </a:p>
          <a:p>
            <a:pPr lvl="1"/>
            <a:r>
              <a:rPr lang="en-US">
                <a:solidFill>
                  <a:schemeClr val="tx1"/>
                </a:solidFill>
                <a:latin typeface="Arial Narrow" panose="020B0606020202030204" pitchFamily="34" charset="0"/>
              </a:rPr>
              <a:t>Pregabalin 75mg QD</a:t>
            </a:r>
          </a:p>
          <a:p>
            <a:pPr lvl="1"/>
            <a:r>
              <a:rPr lang="en-US">
                <a:solidFill>
                  <a:schemeClr val="tx1"/>
                </a:solidFill>
                <a:latin typeface="Arial Narrow" panose="020B0606020202030204" pitchFamily="34" charset="0"/>
              </a:rPr>
              <a:t>Rosuvastatin 40mg QD</a:t>
            </a:r>
          </a:p>
          <a:p>
            <a:pPr lvl="1"/>
            <a:r>
              <a:rPr lang="en-US">
                <a:solidFill>
                  <a:schemeClr val="tx1"/>
                </a:solidFill>
                <a:latin typeface="Arial Narrow" panose="020B0606020202030204" pitchFamily="34" charset="0"/>
              </a:rPr>
              <a:t>Sumatriptan 6mg/0.5mL PRN</a:t>
            </a:r>
          </a:p>
          <a:p>
            <a:pPr lvl="1"/>
            <a:r>
              <a:rPr lang="en-US">
                <a:solidFill>
                  <a:schemeClr val="tx1"/>
                </a:solidFill>
                <a:latin typeface="Arial Narrow"/>
              </a:rPr>
              <a:t>Aspirin 81mg QD</a:t>
            </a:r>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2566162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0178B-BEF7-8D35-C297-FDD8F21C1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805C0-09D8-AFC6-E609-FFACECC4272C}"/>
              </a:ext>
            </a:extLst>
          </p:cNvPr>
          <p:cNvSpPr>
            <a:spLocks noGrp="1"/>
          </p:cNvSpPr>
          <p:nvPr>
            <p:ph type="title"/>
          </p:nvPr>
        </p:nvSpPr>
        <p:spPr/>
        <p:txBody>
          <a:bodyPr/>
          <a:lstStyle/>
          <a:p>
            <a:r>
              <a:rPr lang="en-US"/>
              <a:t>Additional History</a:t>
            </a:r>
          </a:p>
        </p:txBody>
      </p:sp>
      <p:sp>
        <p:nvSpPr>
          <p:cNvPr id="3" name="Content Placeholder 2">
            <a:extLst>
              <a:ext uri="{FF2B5EF4-FFF2-40B4-BE49-F238E27FC236}">
                <a16:creationId xmlns:a16="http://schemas.microsoft.com/office/drawing/2014/main" id="{90508DD7-1D0A-7A07-E879-C220281D23C8}"/>
              </a:ext>
            </a:extLst>
          </p:cNvPr>
          <p:cNvSpPr>
            <a:spLocks noGrp="1"/>
          </p:cNvSpPr>
          <p:nvPr>
            <p:ph idx="1"/>
          </p:nvPr>
        </p:nvSpPr>
        <p:spPr/>
        <p:txBody>
          <a:bodyPr vert="horz" lIns="91440" tIns="45720" rIns="91440" bIns="45720" rtlCol="0" anchor="t">
            <a:normAutofit/>
          </a:bodyPr>
          <a:lstStyle/>
          <a:p>
            <a:r>
              <a:rPr lang="en-US">
                <a:solidFill>
                  <a:schemeClr val="tx1"/>
                </a:solidFill>
                <a:latin typeface="Arial Narrow" panose="020B0606020202030204" pitchFamily="34" charset="0"/>
              </a:rPr>
              <a:t>Alzheimer’s</a:t>
            </a:r>
          </a:p>
          <a:p>
            <a:pPr lvl="1"/>
            <a:r>
              <a:rPr lang="en-US">
                <a:solidFill>
                  <a:schemeClr val="tx1"/>
                </a:solidFill>
                <a:latin typeface="Arial Narrow" panose="020B0606020202030204" pitchFamily="34" charset="0"/>
              </a:rPr>
              <a:t>Mom passed in her late 80s</a:t>
            </a:r>
          </a:p>
          <a:p>
            <a:pPr lvl="1"/>
            <a:r>
              <a:rPr lang="en-US">
                <a:solidFill>
                  <a:schemeClr val="tx1"/>
                </a:solidFill>
                <a:latin typeface="Arial Narrow" panose="020B0606020202030204" pitchFamily="34" charset="0"/>
              </a:rPr>
              <a:t>Aunt passed from EOAD in her late 60s to early 70s</a:t>
            </a:r>
          </a:p>
          <a:p>
            <a:r>
              <a:rPr lang="en-US">
                <a:solidFill>
                  <a:schemeClr val="tx1"/>
                </a:solidFill>
                <a:latin typeface="Arial Narrow"/>
              </a:rPr>
              <a:t>Former tobacco use of 35-40 years, quit 25 years ago.</a:t>
            </a:r>
          </a:p>
          <a:p>
            <a:r>
              <a:rPr lang="en-US">
                <a:solidFill>
                  <a:schemeClr val="tx1"/>
                </a:solidFill>
                <a:latin typeface="Arial Narrow"/>
              </a:rPr>
              <a:t>Previous heavy alcohol use, now rare use.</a:t>
            </a:r>
          </a:p>
          <a:p>
            <a:r>
              <a:rPr lang="en-US">
                <a:solidFill>
                  <a:schemeClr val="tx1"/>
                </a:solidFill>
                <a:latin typeface="Arial Narrow"/>
              </a:rPr>
              <a:t>No drug use.</a:t>
            </a:r>
          </a:p>
        </p:txBody>
      </p:sp>
    </p:spTree>
    <p:extLst>
      <p:ext uri="{BB962C8B-B14F-4D97-AF65-F5344CB8AC3E}">
        <p14:creationId xmlns:p14="http://schemas.microsoft.com/office/powerpoint/2010/main" val="160573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1A92D-04C9-6DC1-E5DC-375BBD186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971AF5-7F46-8899-2F49-43A602F62AB3}"/>
              </a:ext>
            </a:extLst>
          </p:cNvPr>
          <p:cNvSpPr>
            <a:spLocks noGrp="1"/>
          </p:cNvSpPr>
          <p:nvPr>
            <p:ph type="title"/>
          </p:nvPr>
        </p:nvSpPr>
        <p:spPr/>
        <p:txBody>
          <a:bodyPr/>
          <a:lstStyle/>
          <a:p>
            <a:r>
              <a:rPr lang="en-US" err="1"/>
              <a:t>Neuropsych</a:t>
            </a:r>
            <a:r>
              <a:rPr lang="en-US"/>
              <a:t> Testing Results</a:t>
            </a:r>
          </a:p>
        </p:txBody>
      </p:sp>
      <p:pic>
        <p:nvPicPr>
          <p:cNvPr id="5" name="Content Placeholder 4">
            <a:extLst>
              <a:ext uri="{FF2B5EF4-FFF2-40B4-BE49-F238E27FC236}">
                <a16:creationId xmlns:a16="http://schemas.microsoft.com/office/drawing/2014/main" id="{D9321794-098A-280E-4C9E-76DCDA7B5841}"/>
              </a:ext>
            </a:extLst>
          </p:cNvPr>
          <p:cNvPicPr>
            <a:picLocks noGrp="1" noChangeAspect="1"/>
          </p:cNvPicPr>
          <p:nvPr>
            <p:ph idx="1"/>
          </p:nvPr>
        </p:nvPicPr>
        <p:blipFill>
          <a:blip r:embed="rId3"/>
          <a:stretch>
            <a:fillRect/>
          </a:stretch>
        </p:blipFill>
        <p:spPr>
          <a:xfrm>
            <a:off x="135982" y="1092574"/>
            <a:ext cx="3559196" cy="3873458"/>
          </a:xfrm>
        </p:spPr>
      </p:pic>
      <p:pic>
        <p:nvPicPr>
          <p:cNvPr id="7" name="Picture 6">
            <a:extLst>
              <a:ext uri="{FF2B5EF4-FFF2-40B4-BE49-F238E27FC236}">
                <a16:creationId xmlns:a16="http://schemas.microsoft.com/office/drawing/2014/main" id="{ED5C032B-37F1-5636-546C-F37755E5CADB}"/>
              </a:ext>
            </a:extLst>
          </p:cNvPr>
          <p:cNvPicPr>
            <a:picLocks noChangeAspect="1"/>
          </p:cNvPicPr>
          <p:nvPr/>
        </p:nvPicPr>
        <p:blipFill>
          <a:blip r:embed="rId4"/>
          <a:stretch>
            <a:fillRect/>
          </a:stretch>
        </p:blipFill>
        <p:spPr>
          <a:xfrm>
            <a:off x="4166918" y="907199"/>
            <a:ext cx="3427857" cy="4160241"/>
          </a:xfrm>
          <a:prstGeom prst="rect">
            <a:avLst/>
          </a:prstGeom>
        </p:spPr>
      </p:pic>
    </p:spTree>
    <p:extLst>
      <p:ext uri="{BB962C8B-B14F-4D97-AF65-F5344CB8AC3E}">
        <p14:creationId xmlns:p14="http://schemas.microsoft.com/office/powerpoint/2010/main" val="3083866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A4B6F-428E-679C-C1DC-F465A2D0A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ACBF6-C6EF-925F-59CB-6EDDB96BC0C9}"/>
              </a:ext>
            </a:extLst>
          </p:cNvPr>
          <p:cNvSpPr>
            <a:spLocks noGrp="1"/>
          </p:cNvSpPr>
          <p:nvPr>
            <p:ph type="title"/>
          </p:nvPr>
        </p:nvSpPr>
        <p:spPr/>
        <p:txBody>
          <a:bodyPr/>
          <a:lstStyle/>
          <a:p>
            <a:r>
              <a:rPr lang="en-US" err="1"/>
              <a:t>Neuropsych</a:t>
            </a:r>
            <a:r>
              <a:rPr lang="en-US"/>
              <a:t> Testing Results</a:t>
            </a:r>
          </a:p>
        </p:txBody>
      </p:sp>
      <p:pic>
        <p:nvPicPr>
          <p:cNvPr id="5" name="Content Placeholder 4">
            <a:extLst>
              <a:ext uri="{FF2B5EF4-FFF2-40B4-BE49-F238E27FC236}">
                <a16:creationId xmlns:a16="http://schemas.microsoft.com/office/drawing/2014/main" id="{8B5E832F-EB76-A091-23D2-D0FD09C74B25}"/>
              </a:ext>
            </a:extLst>
          </p:cNvPr>
          <p:cNvPicPr>
            <a:picLocks noGrp="1" noChangeAspect="1"/>
          </p:cNvPicPr>
          <p:nvPr>
            <p:ph idx="1"/>
          </p:nvPr>
        </p:nvPicPr>
        <p:blipFill>
          <a:blip r:embed="rId3"/>
          <a:stretch>
            <a:fillRect/>
          </a:stretch>
        </p:blipFill>
        <p:spPr>
          <a:xfrm>
            <a:off x="823031" y="1093139"/>
            <a:ext cx="2170689" cy="3787478"/>
          </a:xfrm>
        </p:spPr>
      </p:pic>
      <p:pic>
        <p:nvPicPr>
          <p:cNvPr id="7" name="Picture 6">
            <a:extLst>
              <a:ext uri="{FF2B5EF4-FFF2-40B4-BE49-F238E27FC236}">
                <a16:creationId xmlns:a16="http://schemas.microsoft.com/office/drawing/2014/main" id="{6DF8CB8E-84A9-BE31-FA5F-6AB4291A5419}"/>
              </a:ext>
            </a:extLst>
          </p:cNvPr>
          <p:cNvPicPr>
            <a:picLocks noChangeAspect="1"/>
          </p:cNvPicPr>
          <p:nvPr/>
        </p:nvPicPr>
        <p:blipFill>
          <a:blip r:embed="rId4"/>
          <a:stretch>
            <a:fillRect/>
          </a:stretch>
        </p:blipFill>
        <p:spPr>
          <a:xfrm>
            <a:off x="4572000" y="907199"/>
            <a:ext cx="3444207" cy="3973418"/>
          </a:xfrm>
          <a:prstGeom prst="rect">
            <a:avLst/>
          </a:prstGeom>
        </p:spPr>
      </p:pic>
    </p:spTree>
    <p:extLst>
      <p:ext uri="{BB962C8B-B14F-4D97-AF65-F5344CB8AC3E}">
        <p14:creationId xmlns:p14="http://schemas.microsoft.com/office/powerpoint/2010/main" val="2427696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9FF03-4A86-176C-5D2C-AD41EBF8B6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45D4B-521B-E4E4-15A1-0E474EF64922}"/>
              </a:ext>
            </a:extLst>
          </p:cNvPr>
          <p:cNvSpPr>
            <a:spLocks noGrp="1"/>
          </p:cNvSpPr>
          <p:nvPr>
            <p:ph type="title"/>
          </p:nvPr>
        </p:nvSpPr>
        <p:spPr/>
        <p:txBody>
          <a:bodyPr/>
          <a:lstStyle/>
          <a:p>
            <a:r>
              <a:rPr lang="en-US" err="1"/>
              <a:t>Neuropsych</a:t>
            </a:r>
            <a:r>
              <a:rPr lang="en-US"/>
              <a:t> Testing Results</a:t>
            </a:r>
          </a:p>
        </p:txBody>
      </p:sp>
      <p:pic>
        <p:nvPicPr>
          <p:cNvPr id="5" name="Content Placeholder 4">
            <a:extLst>
              <a:ext uri="{FF2B5EF4-FFF2-40B4-BE49-F238E27FC236}">
                <a16:creationId xmlns:a16="http://schemas.microsoft.com/office/drawing/2014/main" id="{7114FE2E-7591-D21E-83AE-BDF61D699452}"/>
              </a:ext>
            </a:extLst>
          </p:cNvPr>
          <p:cNvPicPr>
            <a:picLocks noGrp="1" noChangeAspect="1"/>
          </p:cNvPicPr>
          <p:nvPr>
            <p:ph idx="1"/>
          </p:nvPr>
        </p:nvPicPr>
        <p:blipFill>
          <a:blip r:embed="rId3"/>
          <a:stretch>
            <a:fillRect/>
          </a:stretch>
        </p:blipFill>
        <p:spPr>
          <a:xfrm>
            <a:off x="144938" y="907199"/>
            <a:ext cx="2523106" cy="4007718"/>
          </a:xfrm>
        </p:spPr>
      </p:pic>
      <p:pic>
        <p:nvPicPr>
          <p:cNvPr id="7" name="Picture 6">
            <a:extLst>
              <a:ext uri="{FF2B5EF4-FFF2-40B4-BE49-F238E27FC236}">
                <a16:creationId xmlns:a16="http://schemas.microsoft.com/office/drawing/2014/main" id="{C95605AF-2334-75E9-C12E-D9AC0E069957}"/>
              </a:ext>
            </a:extLst>
          </p:cNvPr>
          <p:cNvPicPr>
            <a:picLocks noChangeAspect="1"/>
          </p:cNvPicPr>
          <p:nvPr/>
        </p:nvPicPr>
        <p:blipFill>
          <a:blip r:embed="rId4"/>
          <a:stretch>
            <a:fillRect/>
          </a:stretch>
        </p:blipFill>
        <p:spPr>
          <a:xfrm>
            <a:off x="2980306" y="907199"/>
            <a:ext cx="3071686" cy="3665080"/>
          </a:xfrm>
          <a:prstGeom prst="rect">
            <a:avLst/>
          </a:prstGeom>
        </p:spPr>
      </p:pic>
      <p:pic>
        <p:nvPicPr>
          <p:cNvPr id="9" name="Picture 8">
            <a:extLst>
              <a:ext uri="{FF2B5EF4-FFF2-40B4-BE49-F238E27FC236}">
                <a16:creationId xmlns:a16="http://schemas.microsoft.com/office/drawing/2014/main" id="{91E2BF12-C586-B34E-24A9-A731706BDE7B}"/>
              </a:ext>
            </a:extLst>
          </p:cNvPr>
          <p:cNvPicPr>
            <a:picLocks noChangeAspect="1"/>
          </p:cNvPicPr>
          <p:nvPr/>
        </p:nvPicPr>
        <p:blipFill>
          <a:blip r:embed="rId5"/>
          <a:stretch>
            <a:fillRect/>
          </a:stretch>
        </p:blipFill>
        <p:spPr>
          <a:xfrm>
            <a:off x="6051992" y="1143924"/>
            <a:ext cx="3089873" cy="3089873"/>
          </a:xfrm>
          <a:prstGeom prst="rect">
            <a:avLst/>
          </a:prstGeom>
        </p:spPr>
      </p:pic>
    </p:spTree>
    <p:extLst>
      <p:ext uri="{BB962C8B-B14F-4D97-AF65-F5344CB8AC3E}">
        <p14:creationId xmlns:p14="http://schemas.microsoft.com/office/powerpoint/2010/main" val="1854986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ED983-580A-2820-AEE7-50B74B84F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A5C49-5994-E1AF-7076-8D0E45F91BC0}"/>
              </a:ext>
            </a:extLst>
          </p:cNvPr>
          <p:cNvSpPr>
            <a:spLocks noGrp="1"/>
          </p:cNvSpPr>
          <p:nvPr>
            <p:ph type="title"/>
          </p:nvPr>
        </p:nvSpPr>
        <p:spPr/>
        <p:txBody>
          <a:bodyPr/>
          <a:lstStyle/>
          <a:p>
            <a:r>
              <a:rPr lang="en-US" err="1"/>
              <a:t>Neuropsych</a:t>
            </a:r>
            <a:r>
              <a:rPr lang="en-US"/>
              <a:t> Testing Results</a:t>
            </a:r>
          </a:p>
        </p:txBody>
      </p:sp>
      <p:pic>
        <p:nvPicPr>
          <p:cNvPr id="5" name="Content Placeholder 4">
            <a:extLst>
              <a:ext uri="{FF2B5EF4-FFF2-40B4-BE49-F238E27FC236}">
                <a16:creationId xmlns:a16="http://schemas.microsoft.com/office/drawing/2014/main" id="{9117C5B5-21FA-64A1-7E9B-3778D2E31228}"/>
              </a:ext>
            </a:extLst>
          </p:cNvPr>
          <p:cNvPicPr>
            <a:picLocks noGrp="1" noChangeAspect="1"/>
          </p:cNvPicPr>
          <p:nvPr>
            <p:ph idx="1"/>
          </p:nvPr>
        </p:nvPicPr>
        <p:blipFill>
          <a:blip r:embed="rId3"/>
          <a:stretch>
            <a:fillRect/>
          </a:stretch>
        </p:blipFill>
        <p:spPr>
          <a:xfrm>
            <a:off x="552635" y="1019184"/>
            <a:ext cx="3430641" cy="3770335"/>
          </a:xfrm>
        </p:spPr>
      </p:pic>
      <p:pic>
        <p:nvPicPr>
          <p:cNvPr id="7" name="Picture 6">
            <a:extLst>
              <a:ext uri="{FF2B5EF4-FFF2-40B4-BE49-F238E27FC236}">
                <a16:creationId xmlns:a16="http://schemas.microsoft.com/office/drawing/2014/main" id="{E779C61E-0B89-5772-9486-A5456E8F7F1D}"/>
              </a:ext>
            </a:extLst>
          </p:cNvPr>
          <p:cNvPicPr>
            <a:picLocks noChangeAspect="1"/>
          </p:cNvPicPr>
          <p:nvPr/>
        </p:nvPicPr>
        <p:blipFill>
          <a:blip r:embed="rId4"/>
          <a:stretch>
            <a:fillRect/>
          </a:stretch>
        </p:blipFill>
        <p:spPr>
          <a:xfrm>
            <a:off x="4572001" y="969567"/>
            <a:ext cx="3322704" cy="3869567"/>
          </a:xfrm>
          <a:prstGeom prst="rect">
            <a:avLst/>
          </a:prstGeom>
        </p:spPr>
      </p:pic>
    </p:spTree>
    <p:extLst>
      <p:ext uri="{BB962C8B-B14F-4D97-AF65-F5344CB8AC3E}">
        <p14:creationId xmlns:p14="http://schemas.microsoft.com/office/powerpoint/2010/main" val="2928479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C6643-F696-9E67-4A64-207807569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6C97C-98C1-17B7-1A5E-2D97DFFFC842}"/>
              </a:ext>
            </a:extLst>
          </p:cNvPr>
          <p:cNvSpPr>
            <a:spLocks noGrp="1"/>
          </p:cNvSpPr>
          <p:nvPr>
            <p:ph type="title"/>
          </p:nvPr>
        </p:nvSpPr>
        <p:spPr/>
        <p:txBody>
          <a:bodyPr/>
          <a:lstStyle/>
          <a:p>
            <a:r>
              <a:rPr lang="en-US"/>
              <a:t>Lab and Screening Results</a:t>
            </a:r>
          </a:p>
        </p:txBody>
      </p:sp>
      <p:sp>
        <p:nvSpPr>
          <p:cNvPr id="3" name="Content Placeholder 2">
            <a:extLst>
              <a:ext uri="{FF2B5EF4-FFF2-40B4-BE49-F238E27FC236}">
                <a16:creationId xmlns:a16="http://schemas.microsoft.com/office/drawing/2014/main" id="{9B0C0575-CD63-591F-1241-1C4897ED91A8}"/>
              </a:ext>
            </a:extLst>
          </p:cNvPr>
          <p:cNvSpPr>
            <a:spLocks noGrp="1"/>
          </p:cNvSpPr>
          <p:nvPr>
            <p:ph idx="1"/>
          </p:nvPr>
        </p:nvSpPr>
        <p:spPr/>
        <p:txBody>
          <a:bodyPr>
            <a:normAutofit/>
          </a:bodyPr>
          <a:lstStyle/>
          <a:p>
            <a:r>
              <a:rPr lang="en-US">
                <a:solidFill>
                  <a:schemeClr val="tx1"/>
                </a:solidFill>
                <a:latin typeface="Arial Narrow" panose="020B0606020202030204" pitchFamily="34" charset="0"/>
              </a:rPr>
              <a:t>RPR - nonreactive</a:t>
            </a:r>
          </a:p>
          <a:p>
            <a:r>
              <a:rPr lang="en-US">
                <a:solidFill>
                  <a:schemeClr val="tx1"/>
                </a:solidFill>
                <a:latin typeface="Arial Narrow" panose="020B0606020202030204" pitchFamily="34" charset="0"/>
              </a:rPr>
              <a:t>Vitamin B12 – 293*</a:t>
            </a:r>
          </a:p>
          <a:p>
            <a:r>
              <a:rPr lang="en-US">
                <a:solidFill>
                  <a:schemeClr val="tx1"/>
                </a:solidFill>
                <a:latin typeface="Arial Narrow" panose="020B0606020202030204" pitchFamily="34" charset="0"/>
              </a:rPr>
              <a:t>TSH -  1.030*</a:t>
            </a:r>
          </a:p>
          <a:p>
            <a:endParaRPr lang="en-US">
              <a:solidFill>
                <a:schemeClr val="tx1"/>
              </a:solidFill>
              <a:latin typeface="Arial Narrow" panose="020B0606020202030204" pitchFamily="34" charset="0"/>
            </a:endParaRPr>
          </a:p>
          <a:p>
            <a:r>
              <a:rPr lang="en-US">
                <a:solidFill>
                  <a:schemeClr val="tx1"/>
                </a:solidFill>
                <a:latin typeface="Arial Narrow" panose="020B0606020202030204" pitchFamily="34" charset="0"/>
              </a:rPr>
              <a:t>PHQ-9 ~0</a:t>
            </a:r>
          </a:p>
          <a:p>
            <a:r>
              <a:rPr lang="en-US">
                <a:solidFill>
                  <a:schemeClr val="tx1"/>
                </a:solidFill>
                <a:latin typeface="Arial Narrow" panose="020B0606020202030204" pitchFamily="34" charset="0"/>
              </a:rPr>
              <a:t>GAD-7 ~ 4</a:t>
            </a:r>
          </a:p>
          <a:p>
            <a:endParaRPr lang="en-US">
              <a:solidFill>
                <a:schemeClr val="tx1"/>
              </a:solidFill>
              <a:latin typeface="Arial Narrow" panose="020B0606020202030204" pitchFamily="34" charset="0"/>
            </a:endParaRPr>
          </a:p>
          <a:p>
            <a:pPr marL="0" indent="0">
              <a:buNone/>
            </a:pPr>
            <a:r>
              <a:rPr lang="en-US" sz="1400">
                <a:solidFill>
                  <a:schemeClr val="tx1"/>
                </a:solidFill>
                <a:latin typeface="Arial Narrow" panose="020B0606020202030204" pitchFamily="34" charset="0"/>
              </a:rPr>
              <a:t>*Labs done by PCP within the last year</a:t>
            </a:r>
          </a:p>
        </p:txBody>
      </p:sp>
    </p:spTree>
    <p:extLst>
      <p:ext uri="{BB962C8B-B14F-4D97-AF65-F5344CB8AC3E}">
        <p14:creationId xmlns:p14="http://schemas.microsoft.com/office/powerpoint/2010/main" val="1367465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98280-504B-DC02-BE76-E1377EDFD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CD2C5-8AB9-A75D-4BF5-9F06F511A946}"/>
              </a:ext>
            </a:extLst>
          </p:cNvPr>
          <p:cNvSpPr>
            <a:spLocks noGrp="1"/>
          </p:cNvSpPr>
          <p:nvPr>
            <p:ph type="title"/>
          </p:nvPr>
        </p:nvSpPr>
        <p:spPr/>
        <p:txBody>
          <a:bodyPr/>
          <a:lstStyle/>
          <a:p>
            <a:r>
              <a:rPr lang="en-US"/>
              <a:t>MRI</a:t>
            </a:r>
          </a:p>
        </p:txBody>
      </p:sp>
      <p:sp>
        <p:nvSpPr>
          <p:cNvPr id="3" name="Content Placeholder 2">
            <a:extLst>
              <a:ext uri="{FF2B5EF4-FFF2-40B4-BE49-F238E27FC236}">
                <a16:creationId xmlns:a16="http://schemas.microsoft.com/office/drawing/2014/main" id="{32F54ADE-9A06-6C80-DFE9-47BE11EA1E45}"/>
              </a:ext>
            </a:extLst>
          </p:cNvPr>
          <p:cNvSpPr>
            <a:spLocks noGrp="1"/>
          </p:cNvSpPr>
          <p:nvPr>
            <p:ph idx="1"/>
          </p:nvPr>
        </p:nvSpPr>
        <p:spPr/>
        <p:txBody>
          <a:bodyPr>
            <a:normAutofit/>
          </a:bodyPr>
          <a:lstStyle/>
          <a:p>
            <a:r>
              <a:rPr lang="en-US">
                <a:solidFill>
                  <a:schemeClr val="tx1"/>
                </a:solidFill>
                <a:latin typeface="Arial Narrow" panose="020B0606020202030204" pitchFamily="34" charset="0"/>
              </a:rPr>
              <a:t>See MRI scans</a:t>
            </a:r>
          </a:p>
        </p:txBody>
      </p:sp>
      <p:pic>
        <p:nvPicPr>
          <p:cNvPr id="5" name="Picture 4" descr="Scan of a human brain in a neurology clinic">
            <a:extLst>
              <a:ext uri="{FF2B5EF4-FFF2-40B4-BE49-F238E27FC236}">
                <a16:creationId xmlns:a16="http://schemas.microsoft.com/office/drawing/2014/main" id="{92F192AE-6F56-A61E-F36D-886C6ADB5DD4}"/>
              </a:ext>
            </a:extLst>
          </p:cNvPr>
          <p:cNvPicPr>
            <a:picLocks noChangeAspect="1"/>
          </p:cNvPicPr>
          <p:nvPr/>
        </p:nvPicPr>
        <p:blipFill>
          <a:blip r:embed="rId3"/>
          <a:stretch>
            <a:fillRect/>
          </a:stretch>
        </p:blipFill>
        <p:spPr>
          <a:xfrm>
            <a:off x="2508520" y="1792355"/>
            <a:ext cx="3843512" cy="2882634"/>
          </a:xfrm>
          <a:prstGeom prst="rect">
            <a:avLst/>
          </a:prstGeom>
        </p:spPr>
      </p:pic>
    </p:spTree>
    <p:extLst>
      <p:ext uri="{BB962C8B-B14F-4D97-AF65-F5344CB8AC3E}">
        <p14:creationId xmlns:p14="http://schemas.microsoft.com/office/powerpoint/2010/main" val="344914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58E5-976C-4903-8FE9-A4019AB6F0EC}"/>
              </a:ext>
            </a:extLst>
          </p:cNvPr>
          <p:cNvSpPr>
            <a:spLocks noGrp="1"/>
          </p:cNvSpPr>
          <p:nvPr>
            <p:ph type="title"/>
          </p:nvPr>
        </p:nvSpPr>
        <p:spPr/>
        <p:txBody>
          <a:bodyPr/>
          <a:lstStyle/>
          <a:p>
            <a:r>
              <a:rPr lang="en-US"/>
              <a:t>Medical History</a:t>
            </a:r>
          </a:p>
        </p:txBody>
      </p:sp>
      <p:sp>
        <p:nvSpPr>
          <p:cNvPr id="3" name="Content Placeholder 2">
            <a:extLst>
              <a:ext uri="{FF2B5EF4-FFF2-40B4-BE49-F238E27FC236}">
                <a16:creationId xmlns:a16="http://schemas.microsoft.com/office/drawing/2014/main" id="{64467B73-F981-4B1A-B381-CE202C162368}"/>
              </a:ext>
            </a:extLst>
          </p:cNvPr>
          <p:cNvSpPr>
            <a:spLocks noGrp="1"/>
          </p:cNvSpPr>
          <p:nvPr>
            <p:ph idx="1"/>
          </p:nvPr>
        </p:nvSpPr>
        <p:spPr/>
        <p:txBody>
          <a:bodyPr vert="horz" lIns="91440" tIns="45720" rIns="91440" bIns="45720" numCol="2" rtlCol="0" anchor="t">
            <a:normAutofit/>
          </a:bodyPr>
          <a:lstStyle/>
          <a:p>
            <a:r>
              <a:rPr lang="en-US" dirty="0">
                <a:solidFill>
                  <a:schemeClr val="tx1"/>
                </a:solidFill>
                <a:latin typeface="Arial Narrow"/>
              </a:rPr>
              <a:t>Problem List</a:t>
            </a:r>
          </a:p>
          <a:p>
            <a:pPr lvl="1"/>
            <a:r>
              <a:rPr lang="en-US" dirty="0">
                <a:solidFill>
                  <a:schemeClr val="tx1"/>
                </a:solidFill>
                <a:latin typeface="Arial Narrow"/>
              </a:rPr>
              <a:t>Hypertension</a:t>
            </a:r>
          </a:p>
          <a:p>
            <a:pPr lvl="1"/>
            <a:r>
              <a:rPr lang="en-US" dirty="0">
                <a:solidFill>
                  <a:schemeClr val="tx1"/>
                </a:solidFill>
                <a:latin typeface="Arial Narrow"/>
              </a:rPr>
              <a:t>Renal aneurysm</a:t>
            </a:r>
          </a:p>
          <a:p>
            <a:pPr lvl="1"/>
            <a:r>
              <a:rPr lang="en-US" dirty="0">
                <a:solidFill>
                  <a:schemeClr val="tx1"/>
                </a:solidFill>
                <a:latin typeface="Arial Narrow"/>
              </a:rPr>
              <a:t>Depression/anxiety</a:t>
            </a:r>
          </a:p>
          <a:p>
            <a:pPr lvl="1"/>
            <a:r>
              <a:rPr lang="en-US" dirty="0">
                <a:solidFill>
                  <a:schemeClr val="tx1"/>
                </a:solidFill>
                <a:latin typeface="Arial Narrow"/>
              </a:rPr>
              <a:t>GERD</a:t>
            </a:r>
          </a:p>
          <a:p>
            <a:pPr lvl="1"/>
            <a:r>
              <a:rPr lang="en-US" dirty="0">
                <a:solidFill>
                  <a:schemeClr val="tx1"/>
                </a:solidFill>
                <a:latin typeface="Arial Narrow"/>
              </a:rPr>
              <a:t>Insomnia</a:t>
            </a:r>
          </a:p>
          <a:p>
            <a:pPr lvl="1"/>
            <a:r>
              <a:rPr lang="en-US" dirty="0">
                <a:solidFill>
                  <a:schemeClr val="tx1"/>
                </a:solidFill>
                <a:latin typeface="Arial Narrow"/>
              </a:rPr>
              <a:t>Hyperlipidemia</a:t>
            </a:r>
          </a:p>
          <a:p>
            <a:pPr lvl="1"/>
            <a:r>
              <a:rPr lang="en-US" dirty="0">
                <a:solidFill>
                  <a:schemeClr val="tx1"/>
                </a:solidFill>
                <a:latin typeface="Arial Narrow"/>
              </a:rPr>
              <a:t>Ulcerative colitis</a:t>
            </a:r>
          </a:p>
          <a:p>
            <a:pPr lvl="1"/>
            <a:r>
              <a:rPr lang="en-US" dirty="0">
                <a:solidFill>
                  <a:schemeClr val="tx1"/>
                </a:solidFill>
                <a:latin typeface="Arial Narrow"/>
              </a:rPr>
              <a:t>ADHD</a:t>
            </a:r>
          </a:p>
          <a:p>
            <a:r>
              <a:rPr lang="en-US" dirty="0">
                <a:solidFill>
                  <a:schemeClr val="tx1"/>
                </a:solidFill>
                <a:latin typeface="Arial Narrow"/>
              </a:rPr>
              <a:t>Medications</a:t>
            </a:r>
          </a:p>
          <a:p>
            <a:pPr lvl="1"/>
            <a:r>
              <a:rPr lang="en-US" dirty="0">
                <a:solidFill>
                  <a:schemeClr val="tx1"/>
                </a:solidFill>
                <a:latin typeface="Arial Narrow"/>
              </a:rPr>
              <a:t>Atorvastatin 10mg QD</a:t>
            </a:r>
          </a:p>
          <a:p>
            <a:pPr lvl="1"/>
            <a:r>
              <a:rPr lang="en-US" dirty="0">
                <a:solidFill>
                  <a:schemeClr val="tx1"/>
                </a:solidFill>
                <a:latin typeface="Arial Narrow"/>
              </a:rPr>
              <a:t>Dextroamphetamine-amphetamine 30mg QD</a:t>
            </a:r>
          </a:p>
          <a:p>
            <a:pPr lvl="1"/>
            <a:r>
              <a:rPr lang="en-US" dirty="0">
                <a:solidFill>
                  <a:schemeClr val="tx1"/>
                </a:solidFill>
                <a:latin typeface="Arial Narrow"/>
              </a:rPr>
              <a:t>Escitalopram 20mg QD</a:t>
            </a:r>
          </a:p>
          <a:p>
            <a:pPr lvl="1"/>
            <a:r>
              <a:rPr lang="en-US" dirty="0">
                <a:solidFill>
                  <a:schemeClr val="tx1"/>
                </a:solidFill>
                <a:latin typeface="Arial Narrow"/>
              </a:rPr>
              <a:t>Lorazepam 0.5mg PRN</a:t>
            </a:r>
            <a:endParaRPr lang="en-US" dirty="0">
              <a:solidFill>
                <a:schemeClr val="tx1"/>
              </a:solidFill>
              <a:latin typeface="Arial Narrow" panose="020B0606020202030204" pitchFamily="34" charset="0"/>
            </a:endParaRPr>
          </a:p>
          <a:p>
            <a:pPr lvl="1"/>
            <a:r>
              <a:rPr lang="en-US" dirty="0">
                <a:solidFill>
                  <a:schemeClr val="tx1"/>
                </a:solidFill>
                <a:latin typeface="Arial Narrow"/>
              </a:rPr>
              <a:t>Triamterene-HCTZ 37.5-25mg QD</a:t>
            </a:r>
          </a:p>
        </p:txBody>
      </p:sp>
    </p:spTree>
    <p:extLst>
      <p:ext uri="{BB962C8B-B14F-4D97-AF65-F5344CB8AC3E}">
        <p14:creationId xmlns:p14="http://schemas.microsoft.com/office/powerpoint/2010/main" val="97451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2D415-9394-3972-CA69-5902FEABED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BC843-EFDB-3342-7947-303112F933CD}"/>
              </a:ext>
            </a:extLst>
          </p:cNvPr>
          <p:cNvSpPr>
            <a:spLocks noGrp="1"/>
          </p:cNvSpPr>
          <p:nvPr>
            <p:ph type="title"/>
          </p:nvPr>
        </p:nvSpPr>
        <p:spPr/>
        <p:txBody>
          <a:bodyPr/>
          <a:lstStyle/>
          <a:p>
            <a:r>
              <a:rPr lang="en-US"/>
              <a:t>LP Results</a:t>
            </a:r>
          </a:p>
        </p:txBody>
      </p:sp>
      <p:sp>
        <p:nvSpPr>
          <p:cNvPr id="3" name="Content Placeholder 2">
            <a:extLst>
              <a:ext uri="{FF2B5EF4-FFF2-40B4-BE49-F238E27FC236}">
                <a16:creationId xmlns:a16="http://schemas.microsoft.com/office/drawing/2014/main" id="{03E82775-2AD2-9604-B8C2-B021C9D97464}"/>
              </a:ext>
            </a:extLst>
          </p:cNvPr>
          <p:cNvSpPr>
            <a:spLocks noGrp="1"/>
          </p:cNvSpPr>
          <p:nvPr>
            <p:ph idx="1"/>
          </p:nvPr>
        </p:nvSpPr>
        <p:spPr/>
        <p:txBody>
          <a:bodyPr>
            <a:normAutofit/>
          </a:bodyPr>
          <a:lstStyle/>
          <a:p>
            <a:r>
              <a:rPr lang="en-US">
                <a:solidFill>
                  <a:schemeClr val="tx1"/>
                </a:solidFill>
                <a:latin typeface="Arial Narrow" panose="020B0606020202030204" pitchFamily="34" charset="0"/>
              </a:rPr>
              <a:t>LP results</a:t>
            </a:r>
          </a:p>
          <a:p>
            <a:pPr lvl="1"/>
            <a:r>
              <a:rPr lang="en-US" err="1">
                <a:solidFill>
                  <a:schemeClr val="tx1"/>
                </a:solidFill>
                <a:latin typeface="Arial Narrow" panose="020B0606020202030204" pitchFamily="34" charset="0"/>
              </a:rPr>
              <a:t>Abeta</a:t>
            </a:r>
            <a:r>
              <a:rPr lang="en-US">
                <a:solidFill>
                  <a:schemeClr val="tx1"/>
                </a:solidFill>
                <a:latin typeface="Arial Narrow" panose="020B0606020202030204" pitchFamily="34" charset="0"/>
              </a:rPr>
              <a:t> ~ 561.05</a:t>
            </a:r>
          </a:p>
          <a:p>
            <a:pPr lvl="1"/>
            <a:r>
              <a:rPr lang="en-US">
                <a:solidFill>
                  <a:schemeClr val="tx1"/>
                </a:solidFill>
                <a:latin typeface="Arial Narrow" panose="020B0606020202030204" pitchFamily="34" charset="0"/>
              </a:rPr>
              <a:t>T-tau ~ 506.85</a:t>
            </a:r>
          </a:p>
          <a:p>
            <a:pPr lvl="1"/>
            <a:r>
              <a:rPr lang="en-US">
                <a:solidFill>
                  <a:schemeClr val="tx1"/>
                </a:solidFill>
                <a:latin typeface="Arial Narrow" panose="020B0606020202030204" pitchFamily="34" charset="0"/>
              </a:rPr>
              <a:t>P-tau ~ 107.4</a:t>
            </a:r>
          </a:p>
          <a:p>
            <a:pPr lvl="1"/>
            <a:r>
              <a:rPr lang="en-US">
                <a:solidFill>
                  <a:schemeClr val="tx1"/>
                </a:solidFill>
                <a:latin typeface="Arial Narrow" panose="020B0606020202030204" pitchFamily="34" charset="0"/>
              </a:rPr>
              <a:t>RBC ~ 0</a:t>
            </a:r>
          </a:p>
          <a:p>
            <a:pPr lvl="1"/>
            <a:r>
              <a:rPr lang="en-US">
                <a:solidFill>
                  <a:schemeClr val="tx1"/>
                </a:solidFill>
                <a:latin typeface="Arial Narrow" panose="020B0606020202030204" pitchFamily="34" charset="0"/>
              </a:rPr>
              <a:t>WBC ~ 1</a:t>
            </a:r>
          </a:p>
          <a:p>
            <a:pPr lvl="1"/>
            <a:r>
              <a:rPr lang="en-US">
                <a:solidFill>
                  <a:schemeClr val="tx1"/>
                </a:solidFill>
                <a:latin typeface="Arial Narrow" panose="020B0606020202030204" pitchFamily="34" charset="0"/>
              </a:rPr>
              <a:t>Protein ~ 41</a:t>
            </a:r>
          </a:p>
          <a:p>
            <a:pPr lvl="1"/>
            <a:r>
              <a:rPr lang="en-US">
                <a:solidFill>
                  <a:schemeClr val="tx1"/>
                </a:solidFill>
                <a:latin typeface="Arial Narrow" panose="020B0606020202030204" pitchFamily="34" charset="0"/>
              </a:rPr>
              <a:t>Glucose ~ 59</a:t>
            </a:r>
          </a:p>
          <a:p>
            <a:pPr lvl="1"/>
            <a:r>
              <a:rPr lang="en-US">
                <a:solidFill>
                  <a:schemeClr val="tx1"/>
                </a:solidFill>
                <a:latin typeface="Arial Narrow" panose="020B0606020202030204" pitchFamily="34" charset="0"/>
              </a:rPr>
              <a:t>APOE ~ E3/E3</a:t>
            </a:r>
          </a:p>
          <a:p>
            <a:pPr marL="457200" lvl="1" indent="0">
              <a:buNone/>
            </a:pPr>
            <a:endParaRPr lang="en-US"/>
          </a:p>
        </p:txBody>
      </p:sp>
    </p:spTree>
    <p:extLst>
      <p:ext uri="{BB962C8B-B14F-4D97-AF65-F5344CB8AC3E}">
        <p14:creationId xmlns:p14="http://schemas.microsoft.com/office/powerpoint/2010/main" val="1849250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3FE1-B287-590B-1D11-D01CB89475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5DA55-B523-BC5A-BEFA-16B56589546E}"/>
              </a:ext>
            </a:extLst>
          </p:cNvPr>
          <p:cNvSpPr>
            <a:spLocks noGrp="1"/>
          </p:cNvSpPr>
          <p:nvPr>
            <p:ph type="title"/>
          </p:nvPr>
        </p:nvSpPr>
        <p:spPr/>
        <p:txBody>
          <a:bodyPr/>
          <a:lstStyle/>
          <a:p>
            <a:r>
              <a:rPr lang="en-US"/>
              <a:t>Diagnosis and Recommendations</a:t>
            </a:r>
          </a:p>
        </p:txBody>
      </p:sp>
      <p:sp>
        <p:nvSpPr>
          <p:cNvPr id="3" name="Content Placeholder 2">
            <a:extLst>
              <a:ext uri="{FF2B5EF4-FFF2-40B4-BE49-F238E27FC236}">
                <a16:creationId xmlns:a16="http://schemas.microsoft.com/office/drawing/2014/main" id="{5525AC4A-D2F4-C66F-1C62-0FECAFF6DDEF}"/>
              </a:ext>
            </a:extLst>
          </p:cNvPr>
          <p:cNvSpPr>
            <a:spLocks noGrp="1"/>
          </p:cNvSpPr>
          <p:nvPr>
            <p:ph idx="1"/>
          </p:nvPr>
        </p:nvSpPr>
        <p:spPr/>
        <p:txBody>
          <a:bodyPr vert="horz" lIns="91440" tIns="45720" rIns="91440" bIns="45720" rtlCol="0" anchor="t">
            <a:normAutofit/>
          </a:bodyPr>
          <a:lstStyle/>
          <a:p>
            <a:r>
              <a:rPr lang="en-US">
                <a:solidFill>
                  <a:schemeClr val="tx1"/>
                </a:solidFill>
                <a:latin typeface="Arial Narrow"/>
              </a:rPr>
              <a:t>Alzheimer's disease, Early stage.</a:t>
            </a:r>
            <a:endParaRPr lang="en-US">
              <a:solidFill>
                <a:schemeClr val="tx1"/>
              </a:solidFill>
              <a:latin typeface="Arial Narrow" panose="020B0606020202030204" pitchFamily="34" charset="0"/>
            </a:endParaRPr>
          </a:p>
          <a:p>
            <a:pPr lvl="1"/>
            <a:r>
              <a:rPr lang="en-US" err="1">
                <a:solidFill>
                  <a:schemeClr val="tx1"/>
                </a:solidFill>
                <a:latin typeface="Arial Narrow"/>
              </a:rPr>
              <a:t>lecanemab</a:t>
            </a:r>
            <a:r>
              <a:rPr lang="en-US">
                <a:solidFill>
                  <a:schemeClr val="tx1"/>
                </a:solidFill>
                <a:latin typeface="Arial Narrow"/>
              </a:rPr>
              <a:t> consult. </a:t>
            </a:r>
          </a:p>
          <a:p>
            <a:pPr lvl="1"/>
            <a:r>
              <a:rPr lang="en-US">
                <a:solidFill>
                  <a:schemeClr val="tx1"/>
                </a:solidFill>
                <a:latin typeface="Arial Narrow"/>
              </a:rPr>
              <a:t>Start donepezil.</a:t>
            </a:r>
          </a:p>
          <a:p>
            <a:pPr lvl="1"/>
            <a:r>
              <a:rPr lang="en-US">
                <a:solidFill>
                  <a:schemeClr val="tx1"/>
                </a:solidFill>
                <a:latin typeface="Arial Narrow"/>
              </a:rPr>
              <a:t>Brain exercises such as puzzles, word search, etc.</a:t>
            </a:r>
          </a:p>
          <a:p>
            <a:pPr lvl="1"/>
            <a:r>
              <a:rPr lang="en-US">
                <a:solidFill>
                  <a:schemeClr val="tx1"/>
                </a:solidFill>
                <a:latin typeface="Arial Narrow"/>
              </a:rPr>
              <a:t>Regular physical activity.</a:t>
            </a:r>
          </a:p>
          <a:p>
            <a:pPr lvl="1"/>
            <a:r>
              <a:rPr lang="en-US">
                <a:solidFill>
                  <a:schemeClr val="tx1"/>
                </a:solidFill>
                <a:latin typeface="Arial Narrow"/>
              </a:rPr>
              <a:t>Mediterranean diet.</a:t>
            </a:r>
          </a:p>
          <a:p>
            <a:pPr lvl="1"/>
            <a:r>
              <a:rPr lang="en-US">
                <a:solidFill>
                  <a:schemeClr val="tx1"/>
                </a:solidFill>
                <a:latin typeface="Arial Narrow"/>
              </a:rPr>
              <a:t>Social activities, limit screen time.</a:t>
            </a:r>
          </a:p>
          <a:p>
            <a:pPr lvl="1"/>
            <a:r>
              <a:rPr lang="en-US">
                <a:solidFill>
                  <a:schemeClr val="tx1"/>
                </a:solidFill>
                <a:latin typeface="Arial Narrow"/>
              </a:rPr>
              <a:t>Daily structured routine.</a:t>
            </a:r>
          </a:p>
        </p:txBody>
      </p:sp>
    </p:spTree>
    <p:extLst>
      <p:ext uri="{BB962C8B-B14F-4D97-AF65-F5344CB8AC3E}">
        <p14:creationId xmlns:p14="http://schemas.microsoft.com/office/powerpoint/2010/main" val="3149028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30D5-AD32-416E-A59B-34DAB61A2138}"/>
              </a:ext>
            </a:extLst>
          </p:cNvPr>
          <p:cNvSpPr>
            <a:spLocks noGrp="1"/>
          </p:cNvSpPr>
          <p:nvPr>
            <p:ph type="title"/>
          </p:nvPr>
        </p:nvSpPr>
        <p:spPr/>
        <p:txBody>
          <a:bodyPr/>
          <a:lstStyle/>
          <a:p>
            <a:r>
              <a:rPr lang="en-US"/>
              <a:t>Additional History</a:t>
            </a:r>
          </a:p>
        </p:txBody>
      </p:sp>
      <p:sp>
        <p:nvSpPr>
          <p:cNvPr id="3" name="Content Placeholder 2">
            <a:extLst>
              <a:ext uri="{FF2B5EF4-FFF2-40B4-BE49-F238E27FC236}">
                <a16:creationId xmlns:a16="http://schemas.microsoft.com/office/drawing/2014/main" id="{C02668C0-3998-4E87-A714-C263130488CA}"/>
              </a:ext>
            </a:extLst>
          </p:cNvPr>
          <p:cNvSpPr>
            <a:spLocks noGrp="1"/>
          </p:cNvSpPr>
          <p:nvPr>
            <p:ph idx="1"/>
          </p:nvPr>
        </p:nvSpPr>
        <p:spPr/>
        <p:txBody>
          <a:bodyPr vert="horz" lIns="91440" tIns="45720" rIns="91440" bIns="45720" rtlCol="0" anchor="t">
            <a:normAutofit/>
          </a:bodyPr>
          <a:lstStyle/>
          <a:p>
            <a:r>
              <a:rPr lang="en-US" dirty="0">
                <a:solidFill>
                  <a:schemeClr val="tx1"/>
                </a:solidFill>
                <a:latin typeface="Arial Narrow"/>
              </a:rPr>
              <a:t>Uncertain of family of AD.</a:t>
            </a:r>
            <a:endParaRPr lang="en-US" dirty="0">
              <a:solidFill>
                <a:schemeClr val="tx1"/>
              </a:solidFill>
              <a:latin typeface="Arial Narrow" panose="020B0606020202030204" pitchFamily="34" charset="0"/>
            </a:endParaRPr>
          </a:p>
          <a:p>
            <a:r>
              <a:rPr lang="en-US" dirty="0">
                <a:solidFill>
                  <a:schemeClr val="tx1"/>
                </a:solidFill>
                <a:latin typeface="Arial Narrow"/>
              </a:rPr>
              <a:t>Denies any alcohol, drug, or tobacco use</a:t>
            </a:r>
          </a:p>
        </p:txBody>
      </p:sp>
    </p:spTree>
    <p:extLst>
      <p:ext uri="{BB962C8B-B14F-4D97-AF65-F5344CB8AC3E}">
        <p14:creationId xmlns:p14="http://schemas.microsoft.com/office/powerpoint/2010/main" val="253217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5B97-DEC8-48CA-B4BF-C867017FC316}"/>
              </a:ext>
            </a:extLst>
          </p:cNvPr>
          <p:cNvSpPr>
            <a:spLocks noGrp="1"/>
          </p:cNvSpPr>
          <p:nvPr>
            <p:ph type="title"/>
          </p:nvPr>
        </p:nvSpPr>
        <p:spPr/>
        <p:txBody>
          <a:bodyPr/>
          <a:lstStyle/>
          <a:p>
            <a:r>
              <a:rPr lang="en-US" err="1"/>
              <a:t>Neuropsych</a:t>
            </a:r>
            <a:r>
              <a:rPr lang="en-US"/>
              <a:t> Testing Results</a:t>
            </a:r>
          </a:p>
        </p:txBody>
      </p:sp>
      <p:pic>
        <p:nvPicPr>
          <p:cNvPr id="7" name="Content Placeholder 6">
            <a:extLst>
              <a:ext uri="{FF2B5EF4-FFF2-40B4-BE49-F238E27FC236}">
                <a16:creationId xmlns:a16="http://schemas.microsoft.com/office/drawing/2014/main" id="{80B441AA-7E1B-FF67-09A0-1F68F2619E0A}"/>
              </a:ext>
            </a:extLst>
          </p:cNvPr>
          <p:cNvPicPr>
            <a:picLocks noGrp="1" noChangeAspect="1"/>
          </p:cNvPicPr>
          <p:nvPr>
            <p:ph idx="1"/>
          </p:nvPr>
        </p:nvPicPr>
        <p:blipFill>
          <a:blip r:embed="rId3"/>
          <a:stretch>
            <a:fillRect/>
          </a:stretch>
        </p:blipFill>
        <p:spPr>
          <a:xfrm>
            <a:off x="339859" y="992886"/>
            <a:ext cx="3305861" cy="3893086"/>
          </a:xfrm>
        </p:spPr>
      </p:pic>
      <p:pic>
        <p:nvPicPr>
          <p:cNvPr id="9" name="Picture 8">
            <a:extLst>
              <a:ext uri="{FF2B5EF4-FFF2-40B4-BE49-F238E27FC236}">
                <a16:creationId xmlns:a16="http://schemas.microsoft.com/office/drawing/2014/main" id="{2EBB23AD-567D-B441-8BF8-B99383703F64}"/>
              </a:ext>
            </a:extLst>
          </p:cNvPr>
          <p:cNvPicPr>
            <a:picLocks noChangeAspect="1"/>
          </p:cNvPicPr>
          <p:nvPr/>
        </p:nvPicPr>
        <p:blipFill>
          <a:blip r:embed="rId4"/>
          <a:stretch>
            <a:fillRect/>
          </a:stretch>
        </p:blipFill>
        <p:spPr>
          <a:xfrm>
            <a:off x="4828032" y="992885"/>
            <a:ext cx="3305861" cy="3893087"/>
          </a:xfrm>
          <a:prstGeom prst="rect">
            <a:avLst/>
          </a:prstGeom>
        </p:spPr>
      </p:pic>
    </p:spTree>
    <p:extLst>
      <p:ext uri="{BB962C8B-B14F-4D97-AF65-F5344CB8AC3E}">
        <p14:creationId xmlns:p14="http://schemas.microsoft.com/office/powerpoint/2010/main" val="230993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4EE0-DE24-432D-B811-567743346A2E}"/>
              </a:ext>
            </a:extLst>
          </p:cNvPr>
          <p:cNvSpPr>
            <a:spLocks noGrp="1"/>
          </p:cNvSpPr>
          <p:nvPr>
            <p:ph type="title"/>
          </p:nvPr>
        </p:nvSpPr>
        <p:spPr/>
        <p:txBody>
          <a:bodyPr/>
          <a:lstStyle/>
          <a:p>
            <a:r>
              <a:rPr lang="en-US"/>
              <a:t>Lab and Screening Results</a:t>
            </a:r>
          </a:p>
        </p:txBody>
      </p:sp>
      <p:sp>
        <p:nvSpPr>
          <p:cNvPr id="3" name="Content Placeholder 2">
            <a:extLst>
              <a:ext uri="{FF2B5EF4-FFF2-40B4-BE49-F238E27FC236}">
                <a16:creationId xmlns:a16="http://schemas.microsoft.com/office/drawing/2014/main" id="{E01648FF-A7D9-4D90-B202-D0CC9A12E3B3}"/>
              </a:ext>
            </a:extLst>
          </p:cNvPr>
          <p:cNvSpPr>
            <a:spLocks noGrp="1"/>
          </p:cNvSpPr>
          <p:nvPr>
            <p:ph idx="1"/>
          </p:nvPr>
        </p:nvSpPr>
        <p:spPr/>
        <p:txBody>
          <a:bodyPr/>
          <a:lstStyle/>
          <a:p>
            <a:r>
              <a:rPr lang="en-US">
                <a:solidFill>
                  <a:schemeClr val="tx1"/>
                </a:solidFill>
                <a:latin typeface="Arial Narrow" panose="020B0606020202030204" pitchFamily="34" charset="0"/>
              </a:rPr>
              <a:t>RPR - nonreactive</a:t>
            </a:r>
          </a:p>
          <a:p>
            <a:r>
              <a:rPr lang="en-US">
                <a:solidFill>
                  <a:schemeClr val="tx1"/>
                </a:solidFill>
                <a:latin typeface="Arial Narrow" panose="020B0606020202030204" pitchFamily="34" charset="0"/>
              </a:rPr>
              <a:t>Vitamin B12 - 1142</a:t>
            </a:r>
          </a:p>
          <a:p>
            <a:r>
              <a:rPr lang="en-US">
                <a:solidFill>
                  <a:schemeClr val="tx1"/>
                </a:solidFill>
                <a:latin typeface="Arial Narrow" panose="020B0606020202030204" pitchFamily="34" charset="0"/>
              </a:rPr>
              <a:t>TSH -  4.08</a:t>
            </a:r>
          </a:p>
          <a:p>
            <a:endParaRPr lang="en-US">
              <a:solidFill>
                <a:schemeClr val="tx1"/>
              </a:solidFill>
              <a:latin typeface="Arial Narrow" panose="020B0606020202030204" pitchFamily="34" charset="0"/>
            </a:endParaRPr>
          </a:p>
          <a:p>
            <a:r>
              <a:rPr lang="en-US">
                <a:solidFill>
                  <a:schemeClr val="tx1"/>
                </a:solidFill>
                <a:latin typeface="Arial Narrow" panose="020B0606020202030204" pitchFamily="34" charset="0"/>
              </a:rPr>
              <a:t>PHQ-9 ~9</a:t>
            </a:r>
          </a:p>
          <a:p>
            <a:r>
              <a:rPr lang="en-US">
                <a:solidFill>
                  <a:schemeClr val="tx1"/>
                </a:solidFill>
                <a:latin typeface="Arial Narrow" panose="020B0606020202030204" pitchFamily="34" charset="0"/>
              </a:rPr>
              <a:t>GAD-7 ~ 11</a:t>
            </a:r>
          </a:p>
        </p:txBody>
      </p:sp>
    </p:spTree>
    <p:extLst>
      <p:ext uri="{BB962C8B-B14F-4D97-AF65-F5344CB8AC3E}">
        <p14:creationId xmlns:p14="http://schemas.microsoft.com/office/powerpoint/2010/main" val="52616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FFEFA-2B80-4EAF-F54E-89590344E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39DC5-244E-B818-3204-D4266CBF096F}"/>
              </a:ext>
            </a:extLst>
          </p:cNvPr>
          <p:cNvSpPr>
            <a:spLocks noGrp="1"/>
          </p:cNvSpPr>
          <p:nvPr>
            <p:ph type="title"/>
          </p:nvPr>
        </p:nvSpPr>
        <p:spPr/>
        <p:txBody>
          <a:bodyPr/>
          <a:lstStyle/>
          <a:p>
            <a:r>
              <a:rPr lang="en-US"/>
              <a:t>MRI</a:t>
            </a:r>
          </a:p>
        </p:txBody>
      </p:sp>
      <p:sp>
        <p:nvSpPr>
          <p:cNvPr id="3" name="Content Placeholder 2">
            <a:extLst>
              <a:ext uri="{FF2B5EF4-FFF2-40B4-BE49-F238E27FC236}">
                <a16:creationId xmlns:a16="http://schemas.microsoft.com/office/drawing/2014/main" id="{D9E5A541-B740-4AAE-F8E2-9D6D3E61D39E}"/>
              </a:ext>
            </a:extLst>
          </p:cNvPr>
          <p:cNvSpPr>
            <a:spLocks noGrp="1"/>
          </p:cNvSpPr>
          <p:nvPr>
            <p:ph idx="1"/>
          </p:nvPr>
        </p:nvSpPr>
        <p:spPr/>
        <p:txBody>
          <a:bodyPr>
            <a:normAutofit/>
          </a:bodyPr>
          <a:lstStyle/>
          <a:p>
            <a:r>
              <a:rPr lang="en-US">
                <a:solidFill>
                  <a:schemeClr val="tx1"/>
                </a:solidFill>
                <a:latin typeface="Arial Narrow" panose="020B0606020202030204" pitchFamily="34" charset="0"/>
              </a:rPr>
              <a:t>See MRI scans</a:t>
            </a:r>
          </a:p>
        </p:txBody>
      </p:sp>
      <p:pic>
        <p:nvPicPr>
          <p:cNvPr id="5" name="Picture 4" descr="Scan of a human brain in a neurology clinic">
            <a:extLst>
              <a:ext uri="{FF2B5EF4-FFF2-40B4-BE49-F238E27FC236}">
                <a16:creationId xmlns:a16="http://schemas.microsoft.com/office/drawing/2014/main" id="{82139EE0-E070-C195-DFEE-70871EFA1196}"/>
              </a:ext>
            </a:extLst>
          </p:cNvPr>
          <p:cNvPicPr>
            <a:picLocks noChangeAspect="1"/>
          </p:cNvPicPr>
          <p:nvPr/>
        </p:nvPicPr>
        <p:blipFill>
          <a:blip r:embed="rId3"/>
          <a:stretch>
            <a:fillRect/>
          </a:stretch>
        </p:blipFill>
        <p:spPr>
          <a:xfrm>
            <a:off x="2508520" y="1792355"/>
            <a:ext cx="3843512" cy="2882634"/>
          </a:xfrm>
          <a:prstGeom prst="rect">
            <a:avLst/>
          </a:prstGeom>
        </p:spPr>
      </p:pic>
    </p:spTree>
    <p:extLst>
      <p:ext uri="{BB962C8B-B14F-4D97-AF65-F5344CB8AC3E}">
        <p14:creationId xmlns:p14="http://schemas.microsoft.com/office/powerpoint/2010/main" val="66926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5398E-C651-47C8-A97A-B6F875CA28FB}"/>
              </a:ext>
            </a:extLst>
          </p:cNvPr>
          <p:cNvSpPr>
            <a:spLocks noGrp="1"/>
          </p:cNvSpPr>
          <p:nvPr>
            <p:ph type="title"/>
          </p:nvPr>
        </p:nvSpPr>
        <p:spPr/>
        <p:txBody>
          <a:bodyPr/>
          <a:lstStyle/>
          <a:p>
            <a:r>
              <a:rPr lang="en-US" dirty="0"/>
              <a:t>Diagnosis and Recommendations</a:t>
            </a:r>
          </a:p>
        </p:txBody>
      </p:sp>
      <p:sp>
        <p:nvSpPr>
          <p:cNvPr id="3" name="Content Placeholder 2">
            <a:extLst>
              <a:ext uri="{FF2B5EF4-FFF2-40B4-BE49-F238E27FC236}">
                <a16:creationId xmlns:a16="http://schemas.microsoft.com/office/drawing/2014/main" id="{205966B3-2E33-4945-939D-4F8EB06B2702}"/>
              </a:ext>
            </a:extLst>
          </p:cNvPr>
          <p:cNvSpPr>
            <a:spLocks noGrp="1"/>
          </p:cNvSpPr>
          <p:nvPr>
            <p:ph idx="1"/>
          </p:nvPr>
        </p:nvSpPr>
        <p:spPr/>
        <p:txBody>
          <a:bodyPr vert="horz" lIns="91440" tIns="45720" rIns="91440" bIns="45720" rtlCol="0" anchor="t">
            <a:normAutofit/>
          </a:bodyPr>
          <a:lstStyle/>
          <a:p>
            <a:r>
              <a:rPr lang="en-US" dirty="0">
                <a:solidFill>
                  <a:schemeClr val="tx1"/>
                </a:solidFill>
                <a:latin typeface="Arial Narrow"/>
              </a:rPr>
              <a:t>Mixed anxiety and depressive disorder</a:t>
            </a:r>
          </a:p>
          <a:p>
            <a:pPr lvl="1"/>
            <a:r>
              <a:rPr lang="en-US" dirty="0">
                <a:solidFill>
                  <a:schemeClr val="tx1"/>
                </a:solidFill>
                <a:latin typeface="Arial Narrow"/>
              </a:rPr>
              <a:t>Recommended</a:t>
            </a:r>
            <a:r>
              <a:rPr lang="en-US" b="0" i="0" dirty="0">
                <a:solidFill>
                  <a:schemeClr val="tx1"/>
                </a:solidFill>
                <a:effectLst/>
                <a:latin typeface="Arial Narrow"/>
              </a:rPr>
              <a:t> changing Escitalopram 20 mg to Venlafaxine 37.5 mg PO daily as tolerated and then increasing to 75 mg PO daily</a:t>
            </a:r>
          </a:p>
          <a:p>
            <a:pPr lvl="1"/>
            <a:r>
              <a:rPr lang="en-US" dirty="0">
                <a:solidFill>
                  <a:schemeClr val="tx1"/>
                </a:solidFill>
                <a:latin typeface="Arial Narrow"/>
              </a:rPr>
              <a:t>Mediterranean diet</a:t>
            </a:r>
          </a:p>
          <a:p>
            <a:pPr lvl="1"/>
            <a:r>
              <a:rPr lang="en-US" dirty="0">
                <a:solidFill>
                  <a:schemeClr val="tx1"/>
                </a:solidFill>
                <a:latin typeface="Arial Narrow"/>
              </a:rPr>
              <a:t>Discussed different coping mechanisms</a:t>
            </a:r>
          </a:p>
          <a:p>
            <a:pPr lvl="1"/>
            <a:r>
              <a:rPr lang="en-US" dirty="0">
                <a:solidFill>
                  <a:schemeClr val="tx1"/>
                </a:solidFill>
                <a:latin typeface="Arial Narrow"/>
              </a:rPr>
              <a:t>Recommend individual counseling with behavioral psychologist</a:t>
            </a:r>
          </a:p>
        </p:txBody>
      </p:sp>
    </p:spTree>
    <p:extLst>
      <p:ext uri="{BB962C8B-B14F-4D97-AF65-F5344CB8AC3E}">
        <p14:creationId xmlns:p14="http://schemas.microsoft.com/office/powerpoint/2010/main" val="74768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E3BE5-63C2-5AD9-3C9F-725D775C8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3DDE8-FB25-26D9-233E-C6F0FB017E95}"/>
              </a:ext>
            </a:extLst>
          </p:cNvPr>
          <p:cNvSpPr>
            <a:spLocks noGrp="1"/>
          </p:cNvSpPr>
          <p:nvPr>
            <p:ph type="title"/>
          </p:nvPr>
        </p:nvSpPr>
        <p:spPr/>
        <p:txBody>
          <a:bodyPr/>
          <a:lstStyle/>
          <a:p>
            <a:r>
              <a:rPr lang="en-US"/>
              <a:t>Patient Demographics</a:t>
            </a:r>
          </a:p>
        </p:txBody>
      </p:sp>
      <p:sp>
        <p:nvSpPr>
          <p:cNvPr id="3" name="Content Placeholder 2">
            <a:extLst>
              <a:ext uri="{FF2B5EF4-FFF2-40B4-BE49-F238E27FC236}">
                <a16:creationId xmlns:a16="http://schemas.microsoft.com/office/drawing/2014/main" id="{047087E3-C713-02BA-05E8-5CF8DC5A3F0E}"/>
              </a:ext>
            </a:extLst>
          </p:cNvPr>
          <p:cNvSpPr>
            <a:spLocks noGrp="1"/>
          </p:cNvSpPr>
          <p:nvPr>
            <p:ph idx="1"/>
          </p:nvPr>
        </p:nvSpPr>
        <p:spPr/>
        <p:txBody>
          <a:bodyPr vert="horz" lIns="91440" tIns="45720" rIns="91440" bIns="45720" numCol="2" rtlCol="0" anchor="t">
            <a:normAutofit fontScale="92500" lnSpcReduction="20000"/>
          </a:bodyPr>
          <a:lstStyle/>
          <a:p>
            <a:pPr lvl="1">
              <a:buFont typeface="Courier New" panose="02070309020205020404" pitchFamily="49" charset="0"/>
              <a:buChar char="o"/>
            </a:pPr>
            <a:r>
              <a:rPr lang="en-US" dirty="0">
                <a:solidFill>
                  <a:schemeClr val="tx1"/>
                </a:solidFill>
                <a:latin typeface="Arial Narrow"/>
              </a:rPr>
              <a:t>Returns 2 ½ years later for worsened memory</a:t>
            </a:r>
          </a:p>
          <a:p>
            <a:pPr lvl="1">
              <a:buFont typeface="Courier New" panose="02070309020205020404" pitchFamily="49" charset="0"/>
              <a:buChar char="o"/>
            </a:pPr>
            <a:r>
              <a:rPr lang="en-US" dirty="0">
                <a:solidFill>
                  <a:schemeClr val="tx1"/>
                </a:solidFill>
                <a:latin typeface="Arial Narrow"/>
              </a:rPr>
              <a:t>New complaints-having difficulty with word finding, keeping appointments, keeping up with events/holidays</a:t>
            </a:r>
          </a:p>
          <a:p>
            <a:pPr lvl="1">
              <a:buFont typeface="Courier New" panose="02070309020205020404" pitchFamily="49" charset="0"/>
              <a:buChar char="o"/>
            </a:pPr>
            <a:r>
              <a:rPr lang="en-US" dirty="0">
                <a:solidFill>
                  <a:schemeClr val="tx1"/>
                </a:solidFill>
                <a:latin typeface="Arial Narrow"/>
              </a:rPr>
              <a:t>Personality changes-more withdrawn/agitation</a:t>
            </a:r>
          </a:p>
          <a:p>
            <a:pPr lvl="1">
              <a:buFont typeface="Courier New" panose="02070309020205020404" pitchFamily="49" charset="0"/>
              <a:buChar char="o"/>
            </a:pPr>
            <a:r>
              <a:rPr lang="en-US">
                <a:solidFill>
                  <a:schemeClr val="tx1"/>
                </a:solidFill>
                <a:latin typeface="Arial Narrow"/>
              </a:rPr>
              <a:t>Still lives at home with </a:t>
            </a:r>
            <a:r>
              <a:rPr lang="en-US" dirty="0">
                <a:solidFill>
                  <a:schemeClr val="tx1"/>
                </a:solidFill>
                <a:latin typeface="Arial Narrow"/>
              </a:rPr>
              <a:t>husband.  </a:t>
            </a:r>
          </a:p>
          <a:p>
            <a:pPr lvl="1">
              <a:buFont typeface="Courier New" panose="02070309020205020404" pitchFamily="49" charset="0"/>
              <a:buChar char="o"/>
            </a:pPr>
            <a:r>
              <a:rPr lang="en-US" dirty="0">
                <a:solidFill>
                  <a:schemeClr val="tx1"/>
                </a:solidFill>
                <a:latin typeface="Arial Narrow"/>
              </a:rPr>
              <a:t>Independent of basic ADLs</a:t>
            </a:r>
            <a:endParaRPr lang="en-US" dirty="0">
              <a:solidFill>
                <a:schemeClr val="tx1"/>
              </a:solidFill>
            </a:endParaRPr>
          </a:p>
          <a:p>
            <a:pPr lvl="1">
              <a:buFont typeface="Courier New" panose="02070309020205020404" pitchFamily="49" charset="0"/>
              <a:buChar char="o"/>
            </a:pPr>
            <a:r>
              <a:rPr lang="en-US" dirty="0">
                <a:solidFill>
                  <a:schemeClr val="tx1"/>
                </a:solidFill>
                <a:latin typeface="Arial Narrow"/>
              </a:rPr>
              <a:t>Husband now keeps up with her appointments.</a:t>
            </a:r>
            <a:endParaRPr lang="en-US" dirty="0">
              <a:solidFill>
                <a:schemeClr val="tx1"/>
              </a:solidFill>
            </a:endParaRPr>
          </a:p>
          <a:p>
            <a:pPr lvl="1">
              <a:buFont typeface="Courier New" panose="02070309020205020404" pitchFamily="49" charset="0"/>
              <a:buChar char="o"/>
            </a:pPr>
            <a:r>
              <a:rPr lang="en-US" dirty="0">
                <a:solidFill>
                  <a:schemeClr val="tx1"/>
                </a:solidFill>
                <a:latin typeface="Arial Narrow"/>
              </a:rPr>
              <a:t>Still driving-no accidents, forgets where she was driving</a:t>
            </a:r>
          </a:p>
          <a:p>
            <a:pPr lvl="1">
              <a:buFont typeface="Courier New" panose="02070309020205020404" pitchFamily="49" charset="0"/>
              <a:buChar char="o"/>
            </a:pPr>
            <a:r>
              <a:rPr lang="en-US" dirty="0">
                <a:solidFill>
                  <a:schemeClr val="tx1"/>
                </a:solidFill>
                <a:latin typeface="Arial Narrow"/>
              </a:rPr>
              <a:t>Prepares meals-trouble remembering recipes and ingredients</a:t>
            </a:r>
          </a:p>
          <a:p>
            <a:pPr lvl="1">
              <a:buFont typeface="Courier New" panose="02070309020205020404" pitchFamily="49" charset="0"/>
              <a:buChar char="o"/>
            </a:pPr>
            <a:r>
              <a:rPr lang="en-US" dirty="0">
                <a:solidFill>
                  <a:schemeClr val="tx1"/>
                </a:solidFill>
                <a:latin typeface="Arial Narrow"/>
              </a:rPr>
              <a:t>Assists with household finances</a:t>
            </a:r>
          </a:p>
          <a:p>
            <a:pPr lvl="1">
              <a:buFont typeface="Courier New" panose="02070309020205020404" pitchFamily="49" charset="0"/>
              <a:buChar char="o"/>
            </a:pPr>
            <a:r>
              <a:rPr lang="en-US" dirty="0">
                <a:solidFill>
                  <a:schemeClr val="tx1"/>
                </a:solidFill>
                <a:latin typeface="Arial Narrow"/>
              </a:rPr>
              <a:t>Still no falls or problems with balance</a:t>
            </a:r>
          </a:p>
          <a:p>
            <a:pPr lvl="1">
              <a:buFont typeface="Courier New" panose="02070309020205020404" pitchFamily="49" charset="0"/>
              <a:buChar char="o"/>
            </a:pPr>
            <a:r>
              <a:rPr lang="en-US" dirty="0">
                <a:solidFill>
                  <a:schemeClr val="tx1"/>
                </a:solidFill>
                <a:latin typeface="Arial Narrow"/>
              </a:rPr>
              <a:t>Sleeps well with an OTC sleep aid</a:t>
            </a:r>
          </a:p>
          <a:p>
            <a:pPr lvl="2">
              <a:buFont typeface="Courier New" panose="02070309020205020404" pitchFamily="49" charset="0"/>
              <a:buChar char="o"/>
            </a:pPr>
            <a:r>
              <a:rPr lang="en-US" dirty="0">
                <a:solidFill>
                  <a:schemeClr val="tx1"/>
                </a:solidFill>
                <a:latin typeface="Arial Narrow"/>
              </a:rPr>
              <a:t>Reports daytime drowsiness and occasional naps.</a:t>
            </a:r>
          </a:p>
          <a:p>
            <a:pPr lvl="1">
              <a:buFont typeface="Courier New" panose="02070309020205020404" pitchFamily="49" charset="0"/>
              <a:buChar char="o"/>
            </a:pPr>
            <a:endParaRPr lang="en-US"/>
          </a:p>
        </p:txBody>
      </p:sp>
    </p:spTree>
    <p:extLst>
      <p:ext uri="{BB962C8B-B14F-4D97-AF65-F5344CB8AC3E}">
        <p14:creationId xmlns:p14="http://schemas.microsoft.com/office/powerpoint/2010/main" val="1348507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6E6EF37267C4C83EBB20A5E8E3CFA" ma:contentTypeVersion="20" ma:contentTypeDescription="Create a new document." ma:contentTypeScope="" ma:versionID="a8b91b16147ae51c3afec1bbac4fdbe7">
  <xsd:schema xmlns:xsd="http://www.w3.org/2001/XMLSchema" xmlns:xs="http://www.w3.org/2001/XMLSchema" xmlns:p="http://schemas.microsoft.com/office/2006/metadata/properties" xmlns:ns2="d149279c-81d3-480c-b69a-bdf9fa192fab" xmlns:ns3="cd8ab853-3d40-4200-abd4-dbc558b873fb" targetNamespace="http://schemas.microsoft.com/office/2006/metadata/properties" ma:root="true" ma:fieldsID="637b722e999b63d58cb611aa17f1a928" ns2:_="" ns3:_="">
    <xsd:import namespace="d149279c-81d3-480c-b69a-bdf9fa192fab"/>
    <xsd:import namespace="cd8ab853-3d40-4200-abd4-dbc558b873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Comme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49279c-81d3-480c-b69a-bdf9fa192f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Comments" ma:index="23" nillable="true" ma:displayName="Comments" ma:internalName="Comment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ab853-3d40-4200-abd4-dbc558b873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e09d68-42be-4a35-913c-dc3239caea8f}" ma:internalName="TaxCatchAll" ma:showField="CatchAllData" ma:web="cd8ab853-3d40-4200-abd4-dbc558b873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49279c-81d3-480c-b69a-bdf9fa192fab">
      <Terms xmlns="http://schemas.microsoft.com/office/infopath/2007/PartnerControls"/>
    </lcf76f155ced4ddcb4097134ff3c332f>
    <Comments xmlns="d149279c-81d3-480c-b69a-bdf9fa192fab" xsi:nil="true"/>
    <TaxCatchAll xmlns="cd8ab853-3d40-4200-abd4-dbc558b873fb" xsi:nil="true"/>
  </documentManagement>
</p:properties>
</file>

<file path=customXml/itemProps1.xml><?xml version="1.0" encoding="utf-8"?>
<ds:datastoreItem xmlns:ds="http://schemas.openxmlformats.org/officeDocument/2006/customXml" ds:itemID="{83DCFCA7-EDC4-4951-AFB9-5BD84AAEE086}"/>
</file>

<file path=customXml/itemProps2.xml><?xml version="1.0" encoding="utf-8"?>
<ds:datastoreItem xmlns:ds="http://schemas.openxmlformats.org/officeDocument/2006/customXml" ds:itemID="{6D3AC31D-67AC-45C7-ACB6-16DB49A89B62}"/>
</file>

<file path=customXml/itemProps3.xml><?xml version="1.0" encoding="utf-8"?>
<ds:datastoreItem xmlns:ds="http://schemas.openxmlformats.org/officeDocument/2006/customXml" ds:itemID="{7D875A73-BBDF-49E5-98BB-8AE9986414AB}"/>
</file>

<file path=docProps/app.xml><?xml version="1.0" encoding="utf-8"?>
<Properties xmlns="http://schemas.openxmlformats.org/officeDocument/2006/extended-properties" xmlns:vt="http://schemas.openxmlformats.org/officeDocument/2006/docPropsVTypes">
  <Template>GMN1810_PPT_Template_rn2</Template>
  <Application>Microsoft Office PowerPoint</Application>
  <PresentationFormat>On-screen Show (16:9)</PresentationFormat>
  <Slides>31</Slides>
  <Notes>31</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Name of Site: Albany MAC</vt:lpstr>
      <vt:lpstr>Patient Demographics</vt:lpstr>
      <vt:lpstr>Medical History</vt:lpstr>
      <vt:lpstr>Additional History</vt:lpstr>
      <vt:lpstr>Neuropsych Testing Results</vt:lpstr>
      <vt:lpstr>Lab and Screening Results</vt:lpstr>
      <vt:lpstr>MRI</vt:lpstr>
      <vt:lpstr>Diagnosis and Recommendations</vt:lpstr>
      <vt:lpstr>Patient Demographics</vt:lpstr>
      <vt:lpstr>Medical History</vt:lpstr>
      <vt:lpstr>Additional History</vt:lpstr>
      <vt:lpstr>Neuropsych Testing Results</vt:lpstr>
      <vt:lpstr>Neuropsych Testing Results</vt:lpstr>
      <vt:lpstr>Neuropsych Testing Results</vt:lpstr>
      <vt:lpstr>Neuropsych Testing Results</vt:lpstr>
      <vt:lpstr>Neuropsych Testing Results</vt:lpstr>
      <vt:lpstr>Lab and Screening Results</vt:lpstr>
      <vt:lpstr>MRI</vt:lpstr>
      <vt:lpstr>LP Results</vt:lpstr>
      <vt:lpstr>Recommendation</vt:lpstr>
      <vt:lpstr>Patient Demographics</vt:lpstr>
      <vt:lpstr>Medical History</vt:lpstr>
      <vt:lpstr>Additional History</vt:lpstr>
      <vt:lpstr>Neuropsych Testing Results</vt:lpstr>
      <vt:lpstr>Neuropsych Testing Results</vt:lpstr>
      <vt:lpstr>Neuropsych Testing Results</vt:lpstr>
      <vt:lpstr>Neuropsych Testing Results</vt:lpstr>
      <vt:lpstr>Lab and Screening Results</vt:lpstr>
      <vt:lpstr>MRI</vt:lpstr>
      <vt:lpstr>LP Results</vt:lpstr>
      <vt:lpstr>Diagnosis and Recommendations</vt:lpstr>
    </vt:vector>
  </TitlesOfParts>
  <Company>Visualab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Dillard, Rebecca L</dc:creator>
  <cp:revision>573</cp:revision>
  <dcterms:created xsi:type="dcterms:W3CDTF">2018-08-17T11:44:16Z</dcterms:created>
  <dcterms:modified xsi:type="dcterms:W3CDTF">2025-03-18T13:50:07Z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0x01010018A6E6EF37267C4C83EBB20A5E8E3CFA</vt:lpwstr>
  </property>
</Properties>
</file>