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71" r:id="rId12"/>
    <p:sldId id="272" r:id="rId13"/>
    <p:sldId id="297" r:id="rId14"/>
    <p:sldId id="274" r:id="rId15"/>
    <p:sldId id="276" r:id="rId16"/>
    <p:sldId id="277" r:id="rId17"/>
    <p:sldId id="279" r:id="rId18"/>
    <p:sldId id="280" r:id="rId19"/>
    <p:sldId id="281" r:id="rId20"/>
    <p:sldId id="278" r:id="rId21"/>
    <p:sldId id="261" r:id="rId22"/>
    <p:sldId id="275" r:id="rId23"/>
    <p:sldId id="282" r:id="rId24"/>
    <p:sldId id="283" r:id="rId25"/>
    <p:sldId id="264" r:id="rId26"/>
    <p:sldId id="265" r:id="rId27"/>
    <p:sldId id="284" r:id="rId28"/>
    <p:sldId id="285" r:id="rId29"/>
    <p:sldId id="286" r:id="rId30"/>
    <p:sldId id="287" r:id="rId31"/>
    <p:sldId id="291" r:id="rId32"/>
    <p:sldId id="292" r:id="rId33"/>
    <p:sldId id="293" r:id="rId34"/>
    <p:sldId id="294" r:id="rId35"/>
    <p:sldId id="288" r:id="rId36"/>
    <p:sldId id="262" r:id="rId37"/>
    <p:sldId id="295" r:id="rId38"/>
    <p:sldId id="296" r:id="rId39"/>
    <p:sldId id="289" r:id="rId40"/>
    <p:sldId id="290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248"/>
    <a:srgbClr val="7B756F"/>
    <a:srgbClr val="5A5148"/>
    <a:srgbClr val="82C032"/>
    <a:srgbClr val="679B2A"/>
    <a:srgbClr val="005385"/>
    <a:srgbClr val="004773"/>
    <a:srgbClr val="016697"/>
    <a:srgbClr val="3F80CD"/>
    <a:srgbClr val="6E6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56" y="210"/>
      </p:cViewPr>
      <p:guideLst>
        <p:guide orient="horz" pos="1599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8796" y="3784698"/>
            <a:ext cx="6537380" cy="417745"/>
          </a:xfrm>
        </p:spPr>
        <p:txBody>
          <a:bodyPr>
            <a:noAutofit/>
          </a:bodyPr>
          <a:lstStyle>
            <a:lvl1pPr algn="r">
              <a:defRPr sz="2800" b="1" i="0">
                <a:solidFill>
                  <a:srgbClr val="6E635A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0964" y="4235585"/>
            <a:ext cx="5805211" cy="410576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rgbClr val="6E635A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01.01.18</a:t>
            </a:r>
          </a:p>
        </p:txBody>
      </p:sp>
      <p:pic>
        <p:nvPicPr>
          <p:cNvPr id="9" name="Picture 8" descr="GMN Gif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2" y="755241"/>
            <a:ext cx="4275218" cy="13831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999519" y="0"/>
            <a:ext cx="1144481" cy="519048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3999" cy="907198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25582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-2" y="0"/>
            <a:ext cx="7999519" cy="51435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19637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7999517" cy="5143501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190524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7999517" cy="514350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257747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9072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5080320"/>
            <a:ext cx="9144000" cy="7614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3999" cy="907199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907198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7070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5606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40576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0" cy="9072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5080320"/>
            <a:ext cx="9144000" cy="7614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34548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3999" cy="907199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11319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1" r:id="rId5"/>
    <p:sldLayoutId id="2147483660" r:id="rId6"/>
    <p:sldLayoutId id="2147483661" r:id="rId7"/>
    <p:sldLayoutId id="2147483652" r:id="rId8"/>
    <p:sldLayoutId id="2147483664" r:id="rId9"/>
    <p:sldLayoutId id="2147483665" r:id="rId10"/>
    <p:sldLayoutId id="2147483654" r:id="rId11"/>
    <p:sldLayoutId id="2147483666" r:id="rId12"/>
    <p:sldLayoutId id="2147483667" r:id="rId13"/>
    <p:sldLayoutId id="2147483655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E635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E63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6E635A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Name of Site:</a:t>
            </a:r>
            <a:r>
              <a:rPr lang="en-US" dirty="0"/>
              <a:t> Macon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Date:2/16/24</a:t>
            </a:r>
          </a:p>
        </p:txBody>
      </p:sp>
    </p:spTree>
    <p:extLst>
      <p:ext uri="{BB962C8B-B14F-4D97-AF65-F5344CB8AC3E}">
        <p14:creationId xmlns:p14="http://schemas.microsoft.com/office/powerpoint/2010/main" val="117537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B97-DEC8-48CA-B4BF-C86701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Neuropsych</a:t>
            </a:r>
            <a:r>
              <a:rPr lang="en-US" dirty="0"/>
              <a:t> Testing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3F9-FF1B-4A7C-83CE-0AB5F055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Testing Summary Sheet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B3F33-C408-0885-2D30-BC1644C4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907199"/>
            <a:ext cx="4348650" cy="416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C26E8-4BE0-9E68-3DF8-3AC8AB9E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25" y="907199"/>
            <a:ext cx="4171950" cy="41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9BFD-059D-F3FB-B946-58622600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F8FCA6-1B03-05BD-04BF-01C150D4A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49" y="969805"/>
            <a:ext cx="3179347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37064-BF0B-20DF-4735-77D46A02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73" y="992187"/>
            <a:ext cx="3179347" cy="3600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C3EE1-BE1E-14B0-5252-A9902891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20" y="969805"/>
            <a:ext cx="2558009" cy="36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5EFD-E0FD-5693-BACF-C17F5EFE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47BFC-F4C2-9474-AA0C-AC8194416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62" y="1095448"/>
            <a:ext cx="3035351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C4371-A443-7C62-2AA5-71ACE877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09" y="970241"/>
            <a:ext cx="2918577" cy="3720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B7BFF-7BEE-30A2-7E4D-ADE119A19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86" y="970241"/>
            <a:ext cx="3252314" cy="37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4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06B-5344-1F1E-F32A-DC337663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7EC832-45ED-6681-4AE4-3A9001CEB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11" y="1132915"/>
            <a:ext cx="2761774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E83B2-3261-46A9-FEED-4500A537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875" y="1012122"/>
            <a:ext cx="3952875" cy="39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807E-8A56-3E41-52D2-404C78C4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E16B38-25C8-7BA5-A754-11D0AC7E8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9126"/>
            <a:ext cx="3112438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A32F7-12CD-FA02-2146-A161448E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24" y="1079125"/>
            <a:ext cx="3112438" cy="3692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39966-6EF9-BF74-2EB4-B9FE61F5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817" y="1001806"/>
            <a:ext cx="2879349" cy="40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AADD-71AB-5CEF-BB5F-8A13D825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A21B-3E99-B8F6-AEBD-CADAFA5D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CBC H/H 10.7/33.5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TSH, Sensitive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0.3 - 4.2 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mIU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/L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4.3 High    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T4 (Thyroxine), Free, 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0.9 - 1.7 ng/dL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1.0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Vitamin B12 w/ Reflex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180 - 914 ng/L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1,183 High 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inherit"/>
              </a:rPr>
              <a:t>Thyroperoxidase Ab, 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 </a:t>
            </a:r>
            <a:r>
              <a:rPr lang="pt-BR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&lt;34.0 IU/mL	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inherit"/>
              </a:rPr>
              <a:t>&lt;15.0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HIV-1/-2 Ag and Ab screen Negative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RPR Screen w/ Reflex to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inherit"/>
              </a:rPr>
              <a:t>Titer,S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Negative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Negative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CSF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inherit"/>
              </a:rPr>
              <a:t>Olig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 Bands Interpretation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&lt;2 bands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Rapid drug screen:  Negative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Alcohol:  Negative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0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AF4-7CB8-31A4-6880-A52B108B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9B24C-B72F-3430-E699-95CD640F8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58" y="1092574"/>
            <a:ext cx="3396918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830BE-F21F-BB3D-BA2B-A6BE7F6F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981" y="907199"/>
            <a:ext cx="3318766" cy="40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058E-E6D9-5913-B2B9-1FE5CFE8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693BB-04A3-F954-6E4D-74DF7133E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4" y="1012163"/>
            <a:ext cx="7524750" cy="19681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A92FE-0C19-3B10-1065-77C4280D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85269"/>
            <a:ext cx="3790950" cy="18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197DC-C801-AB2E-F42B-72CA6C206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84" y="3032312"/>
            <a:ext cx="2114550" cy="19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6EF9-036F-314B-3C28-D7C8AFF1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FDG PET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E7BC1-463E-DBEB-2ED6-A1A53DB4B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35" y="984849"/>
            <a:ext cx="45719" cy="26391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AB688-E368-8DF7-9930-0EB73222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5" y="984849"/>
            <a:ext cx="64484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B0EB-84C0-9D7C-1326-F3A46D01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1A9CE-537D-5151-5636-876E24168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4119"/>
            <a:ext cx="7524750" cy="3386137"/>
          </a:xfrm>
        </p:spPr>
      </p:pic>
    </p:spTree>
    <p:extLst>
      <p:ext uri="{BB962C8B-B14F-4D97-AF65-F5344CB8AC3E}">
        <p14:creationId xmlns:p14="http://schemas.microsoft.com/office/powerpoint/2010/main" val="198020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18FF-79F9-4387-B97E-8E5864C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D35D-2FE1-4404-902A-986313C3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80yo male, 19yrs of Education</a:t>
            </a:r>
          </a:p>
          <a:p>
            <a:r>
              <a:rPr lang="en-US" dirty="0"/>
              <a:t>Reason for visit: Memory problems. Want to know if he has Alzheimer’s dementia</a:t>
            </a:r>
          </a:p>
          <a:p>
            <a:pPr marL="457200" lvl="1" indent="0">
              <a:buNone/>
            </a:pPr>
            <a:r>
              <a:rPr lang="en-US" dirty="0"/>
              <a:t>History of Present Illness:</a:t>
            </a:r>
          </a:p>
          <a:p>
            <a:pPr marL="457200" lvl="1" indent="0">
              <a:buNone/>
            </a:pPr>
            <a:r>
              <a:rPr lang="en-US" dirty="0"/>
              <a:t>Pt: </a:t>
            </a:r>
          </a:p>
          <a:p>
            <a:pPr marL="857250" lvl="2" indent="0">
              <a:buNone/>
            </a:pPr>
            <a:r>
              <a:rPr lang="en-US" dirty="0"/>
              <a:t>“My memory is just mixed up! …”</a:t>
            </a:r>
          </a:p>
          <a:p>
            <a:pPr marL="857250" lvl="2" indent="0">
              <a:buNone/>
            </a:pPr>
            <a:r>
              <a:rPr lang="en-US" dirty="0"/>
              <a:t>Does not know where he worked. </a:t>
            </a:r>
          </a:p>
          <a:p>
            <a:pPr marL="857250" lvl="2" indent="0">
              <a:buNone/>
            </a:pPr>
            <a:r>
              <a:rPr lang="en-US" dirty="0"/>
              <a:t>Told wife he should not drive because he got confused. </a:t>
            </a:r>
          </a:p>
          <a:p>
            <a:pPr marL="857250" lvl="2" indent="0">
              <a:buNone/>
            </a:pPr>
            <a:r>
              <a:rPr lang="en-US" dirty="0"/>
              <a:t>Told wife he should no longer be the treasurer of his organization. </a:t>
            </a:r>
          </a:p>
          <a:p>
            <a:pPr marL="857250" lvl="2" indent="0">
              <a:buNone/>
            </a:pPr>
            <a:r>
              <a:rPr lang="en-US" dirty="0"/>
              <a:t>“Everything is so jumbled up/mixed up in my head”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CC82-FD28-A9F7-0F95-3C6BB563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 personal report of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B6962-C91E-EFED-4542-9806DCB2A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1129554"/>
            <a:ext cx="5257800" cy="1660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F8405-EC00-7C8E-59BA-A2B4437E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" y="2831551"/>
            <a:ext cx="9144000" cy="71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4E44D-0081-51ED-E262-82CECEBF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7" y="3829627"/>
            <a:ext cx="8754035" cy="5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4EE0-DE24-432D-B811-56774334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–Gen CSF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8FF-A7D9-4D90-B202-D0CC9A12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nn-NO" sz="1800" b="0" i="0" u="none" strike="noStrike" baseline="0" dirty="0">
                <a:solidFill>
                  <a:srgbClr val="000000"/>
                </a:solidFill>
                <a:latin typeface="inherit"/>
              </a:rPr>
              <a:t>IgG, CSF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n-NO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&lt;=8.1 mg/dL	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inherit"/>
              </a:rPr>
              <a:t>3.0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Albumin,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&lt;=27.0 mg/dL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28.9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Protein, Total,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15 - 45 mg/dL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46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IgG/Albumin,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&lt;=0.21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0.10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herit"/>
              </a:rPr>
              <a:t> Glucose, CSF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it-IT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mg/dL	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herit"/>
              </a:rPr>
              <a:t>63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inheri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CSF Color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Colorless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CSF Gross Appearance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Clear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CSF Supernatant Color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Negative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Negative for Xanthochromia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Nucleated Cells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0 - 5 /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mcL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&lt;1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Erythrocytes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&lt;1 /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mcL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Cells Counted,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mL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See Comment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5E717A"/>
                </a:solidFill>
                <a:latin typeface="inherit"/>
              </a:rPr>
              <a:t>Comment: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 nucleated cells counted for differential.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For accuracy, differential counts generally have a minimum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of 100 nucleated cells counted. Counts of &lt; 100 cells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indicate that there were minimal cells present in the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specimen. Clinical interpretation should consider the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number of cells counted as well as the total cell count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(#WBC/TNC)and the percentage of each cell type present.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Neutrophils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Not Seen %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Lymphocytes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100% mononuclear cells (lymphocytes and/or monocytes) %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100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Monocytes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100% mononuclear cells (lymphocytes and/or monocytes) %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Eosinophils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Not Seen %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Basophils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Not Seen %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Other Cells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Not Seen %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Absolute Neutrophil Count,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0.0 - 5.0 /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mcL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0.0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VDRL Negative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Prion Panel: Likelihood of prion disease &lt;1%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Encephalopathy/Autoimmune/Paraneoplastic panel: Negative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Neurofilament Light Chain, 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&lt;=37.9 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/mL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39.4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6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7A88-FD45-31EA-3A8A-E0243588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Alzheimer’s Disease </a:t>
            </a:r>
            <a:r>
              <a:rPr lang="en-US" dirty="0" err="1"/>
              <a:t>Biomakers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22DB-5DDB-3E7D-6E24-F8F4AD1B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p-Tau/Abeta42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&lt;=0.023 ratio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0.027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AD Interpretation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SEE COMMENT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5E717A"/>
                </a:solidFill>
                <a:latin typeface="inherit"/>
              </a:rPr>
              <a:t>Comment: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The elevated p-Tau/Abeta42 ratio is consistent with the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presence of pathological changes associated with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Alzheimer's disease.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Abeta42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&gt;1026 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/mL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925 Low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Total-Tau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&lt;=238 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/mL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267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Phospho-Tau(181P)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&lt;=21.7 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Arial" panose="020B0604020202020204" pitchFamily="34" charset="0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/mL	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25.2 High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CJD Biomarkers (CSF):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400" b="0" i="0" u="none" strike="noStrike" baseline="0" dirty="0">
                <a:latin typeface="Arial" panose="020B0604020202020204" pitchFamily="34" charset="0"/>
              </a:rPr>
              <a:t>- RT-</a:t>
            </a:r>
            <a:r>
              <a:rPr lang="en-US" sz="1400" b="0" i="0" u="none" strike="noStrike" baseline="0" dirty="0" err="1">
                <a:latin typeface="Arial" panose="020B0604020202020204" pitchFamily="34" charset="0"/>
              </a:rPr>
              <a:t>QuIC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: negative</a:t>
            </a: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400" b="0" i="0" u="none" strike="noStrike" baseline="0" dirty="0">
                <a:latin typeface="Arial" panose="020B0604020202020204" pitchFamily="34" charset="0"/>
              </a:rPr>
              <a:t>- T-tau: 730 </a:t>
            </a:r>
            <a:r>
              <a:rPr lang="en-US" sz="1400" b="0" i="0" u="none" strike="noStrike" baseline="0" dirty="0" err="1">
                <a:latin typeface="Arial" panose="020B0604020202020204" pitchFamily="34" charset="0"/>
              </a:rPr>
              <a:t>pg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/mL (elevated)</a:t>
            </a: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fr-FR" sz="1400" b="0" i="0" u="none" strike="noStrike" baseline="0" dirty="0">
                <a:latin typeface="Arial" panose="020B0604020202020204" pitchFamily="34" charset="0"/>
              </a:rPr>
              <a:t>- 14-3-3: 4651 AU/</a:t>
            </a:r>
            <a:r>
              <a:rPr lang="fr-FR" sz="1400" b="0" i="0" u="none" strike="noStrike" baseline="0" dirty="0" err="1">
                <a:latin typeface="Arial" panose="020B0604020202020204" pitchFamily="34" charset="0"/>
              </a:rPr>
              <a:t>mL</a:t>
            </a:r>
            <a:r>
              <a:rPr lang="fr-FR" sz="1400" b="0" i="0" u="none" strike="noStrike" baseline="0" dirty="0">
                <a:latin typeface="Arial" panose="020B0604020202020204" pitchFamily="34" charset="0"/>
              </a:rPr>
              <a:t> (</a:t>
            </a:r>
            <a:r>
              <a:rPr lang="fr-FR" sz="1400" b="0" i="0" u="none" strike="noStrike" baseline="0" dirty="0" err="1">
                <a:latin typeface="Arial" panose="020B0604020202020204" pitchFamily="34" charset="0"/>
              </a:rPr>
              <a:t>negative</a:t>
            </a:r>
            <a:r>
              <a:rPr lang="fr-FR" sz="1400" b="0" i="0" u="none" strike="noStrike" baseline="0" dirty="0">
                <a:latin typeface="Arial" panose="020B0604020202020204" pitchFamily="34" charset="0"/>
              </a:rPr>
              <a:t>)</a:t>
            </a:r>
            <a:endParaRPr lang="fr-FR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 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Amprion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SYNTap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Test: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400" b="0" i="0" u="none" strike="noStrike" baseline="0" dirty="0">
                <a:latin typeface="Arial" panose="020B0604020202020204" pitchFamily="34" charset="0"/>
              </a:rPr>
              <a:t>- Not detected (reported 11/16/22)</a:t>
            </a: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Genetic testing with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Invitae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Hereditary Amyotrophic Lateral Sclerosis, Frontotemporal Dementia and Alzheimer Disease Panel with c9orf72 analysis has been resulted and is completely negative.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54A8-8441-3CF1-A6DF-E9AA43E5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at Mayo 11/2/22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C6A3-E787-C232-E966-BEE93F9B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This patient is a 79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y.o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. male without a family history of dementia, who presents with a &lt;1 year history of rapidly progressive cognitive decline associated with prominent anxiety/depression, sensitivity to medications, and delusions/auditory hallucinations.  Neuroimaging shows frontal-predominant atrophy.  FDG PET scan shows occipital hypometabolism with possible cingulate island sign, and additional temporal hypometabolism.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 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The rate of decline warrants a diagnosis of rapidly progressive dementia according to research definitions of RPD (rapidly progressive dementia resulting in a change in 2 (or more) global CDR levels within 2 years); and/or permissive clinical criteria (dementia developing within 2 years of symptom onset, or progressing faster than expected for a known dementia syndrome), operationalized by Poser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et al.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1999--Brain. </a:t>
            </a: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 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The most likely etiologic cause is neurodegenerative, favoring dysexecutive variant of Alzheimer disease, versus FTLD. Limbic predominant Lewy body disease remains another possibility.  An autoimmune/inflammatory cause of symptoms is less likely, but does warrant evaluation to exclude given implications for treatment.  A primary psychiatric cause is unlikely given the patient's late-age of onset and abnormalities on structural and functional neuroimaging, as well as EEG.  Active depression, anxiety, and psychosis represent an important contribution to disability, and may be a approved further through judicious titration of appropriate medications in consultation with Psychiatry.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C849-8D3D-DF2F-03C5-D63F7831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at Mayo (12/20/22)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B395-82B8-B18E-BCED-578E9F75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900" algn="l" rtl="0"/>
            <a:r>
              <a:rPr lang="en-US" sz="3200" b="0" i="0" u="none" strike="noStrike" baseline="0" dirty="0">
                <a:latin typeface="Arial" panose="020B0604020202020204" pitchFamily="34" charset="0"/>
              </a:rPr>
              <a:t>1.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Major Neurocognitive Disorder Senile And Delusion (HCC) 	</a:t>
            </a:r>
          </a:p>
          <a:p>
            <a:pPr marR="900" algn="l" rtl="0"/>
            <a:r>
              <a:rPr lang="it-IT" sz="3200" b="0" i="0" u="none" strike="noStrike" baseline="0" dirty="0">
                <a:latin typeface="Arial" panose="020B0604020202020204" pitchFamily="34" charset="0"/>
              </a:rPr>
              <a:t>2.</a:t>
            </a:r>
            <a:r>
              <a:rPr lang="it-IT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Major Neurocognitive Disorder Senile (HCC) 	</a:t>
            </a:r>
          </a:p>
          <a:p>
            <a:pPr marR="900" algn="l" rtl="0"/>
            <a:r>
              <a:rPr lang="en-US" sz="3200" b="0" i="0" u="none" strike="noStrike" baseline="0" dirty="0">
                <a:latin typeface="Arial" panose="020B0604020202020204" pitchFamily="34" charset="0"/>
              </a:rPr>
              <a:t>3.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Mood Disorder Due To General Medical Condition 	</a:t>
            </a:r>
          </a:p>
          <a:p>
            <a:endParaRPr lang="en-US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AB3-B80B-4B40-9B32-32223D6E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715-FB48-404F-A8CC-0B29924E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Alzheimer’s Dementia –late onset</a:t>
            </a:r>
          </a:p>
          <a:p>
            <a:r>
              <a:rPr lang="en-US" sz="3600" dirty="0"/>
              <a:t>Depression</a:t>
            </a:r>
          </a:p>
          <a:p>
            <a:r>
              <a:rPr lang="en-US" sz="3600" dirty="0"/>
              <a:t>Anxiety with Panic Attacks. </a:t>
            </a:r>
          </a:p>
        </p:txBody>
      </p:sp>
    </p:spTree>
    <p:extLst>
      <p:ext uri="{BB962C8B-B14F-4D97-AF65-F5344CB8AC3E}">
        <p14:creationId xmlns:p14="http://schemas.microsoft.com/office/powerpoint/2010/main" val="68717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398E-C651-47C8-A97A-B6F875CA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6B3-2E33-4945-939D-4F8EB06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Stay active, safely</a:t>
            </a:r>
          </a:p>
          <a:p>
            <a:r>
              <a:rPr lang="en-US" sz="4000" dirty="0"/>
              <a:t>Continue f/u with Psychiatry to optimize treatment of mood d/o. </a:t>
            </a:r>
          </a:p>
          <a:p>
            <a:r>
              <a:rPr lang="en-US" sz="4000" dirty="0"/>
              <a:t>Refer AA and AAA</a:t>
            </a:r>
          </a:p>
        </p:txBody>
      </p:sp>
    </p:spTree>
    <p:extLst>
      <p:ext uri="{BB962C8B-B14F-4D97-AF65-F5344CB8AC3E}">
        <p14:creationId xmlns:p14="http://schemas.microsoft.com/office/powerpoint/2010/main" val="74768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18FF-79F9-4387-B97E-8E5864C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 –Case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D35D-2FE1-4404-902A-986313C3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57yo Female, 18yrs of Education </a:t>
            </a:r>
          </a:p>
          <a:p>
            <a:r>
              <a:rPr lang="en-US" dirty="0"/>
              <a:t>Reason for visit: Memory problems</a:t>
            </a:r>
          </a:p>
          <a:p>
            <a:r>
              <a:rPr lang="en-US" dirty="0"/>
              <a:t>History of Present Illness:</a:t>
            </a:r>
          </a:p>
          <a:p>
            <a:r>
              <a:rPr lang="en-US" dirty="0"/>
              <a:t>Pt: memory problems x 2yrs. Would go to a store and forget what she went there</a:t>
            </a:r>
          </a:p>
          <a:p>
            <a:r>
              <a:rPr lang="en-US" dirty="0"/>
              <a:t>Sister:</a:t>
            </a:r>
          </a:p>
          <a:p>
            <a:pPr lvl="1"/>
            <a:r>
              <a:rPr lang="en-US" dirty="0"/>
              <a:t>Confused on a family trip 4yrs ago</a:t>
            </a:r>
          </a:p>
          <a:p>
            <a:pPr lvl="1"/>
            <a:r>
              <a:rPr lang="en-US" dirty="0"/>
              <a:t>Repeating questions x2-3yrs.</a:t>
            </a:r>
          </a:p>
          <a:p>
            <a:pPr lvl="1"/>
            <a:r>
              <a:rPr lang="en-US" dirty="0"/>
              <a:t>Little more confused/losing things</a:t>
            </a:r>
          </a:p>
          <a:p>
            <a:pPr lvl="1"/>
            <a:r>
              <a:rPr lang="en-US" dirty="0"/>
              <a:t>Detached and easily aggravated</a:t>
            </a:r>
          </a:p>
          <a:p>
            <a:pPr lvl="1"/>
            <a:r>
              <a:rPr lang="en-US" dirty="0"/>
              <a:t>Forgot to file taxes 2023. Seems to be keeping up with bills</a:t>
            </a:r>
          </a:p>
          <a:p>
            <a:pPr lvl="1"/>
            <a:r>
              <a:rPr lang="en-US" dirty="0"/>
              <a:t>Supervisor called to express concern 6-8wks earlier</a:t>
            </a:r>
          </a:p>
          <a:p>
            <a:pPr lvl="1"/>
            <a:r>
              <a:rPr lang="en-US" dirty="0"/>
              <a:t>Evaluated by neuro and started on Donepezil 2yrs ago.</a:t>
            </a:r>
          </a:p>
          <a:p>
            <a:pPr lvl="1"/>
            <a:r>
              <a:rPr lang="en-US" dirty="0"/>
              <a:t>No details about how </a:t>
            </a:r>
            <a:r>
              <a:rPr lang="en-US" dirty="0" err="1"/>
              <a:t>pt</a:t>
            </a:r>
            <a:r>
              <a:rPr lang="en-US" dirty="0"/>
              <a:t> functions at home</a:t>
            </a:r>
          </a:p>
          <a:p>
            <a:pPr lvl="1"/>
            <a:r>
              <a:rPr lang="en-US" dirty="0"/>
              <a:t>Not lost driving/going to work/independent in ADLs</a:t>
            </a:r>
          </a:p>
          <a:p>
            <a:pPr lvl="1"/>
            <a:r>
              <a:rPr lang="en-US" dirty="0"/>
              <a:t>FH of Alzheimer’s dementia in father diagnosed at age 70.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51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58E5-976C-4903-8FE9-A4019AB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7B73-F981-4B1A-B381-CE202C16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Scoliosis with surgery at age 13-14yrs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OSA on CPAP</a:t>
            </a:r>
          </a:p>
          <a:p>
            <a:pPr lvl="1"/>
            <a:r>
              <a:rPr lang="en-US" dirty="0"/>
              <a:t>Seasonal allergies</a:t>
            </a:r>
          </a:p>
          <a:p>
            <a:r>
              <a:rPr lang="en-US" dirty="0"/>
              <a:t>Current Medications</a:t>
            </a:r>
          </a:p>
          <a:p>
            <a:pPr lvl="1"/>
            <a:r>
              <a:rPr lang="en-US" dirty="0"/>
              <a:t>Donepezil</a:t>
            </a:r>
          </a:p>
          <a:p>
            <a:pPr lvl="1"/>
            <a:r>
              <a:rPr lang="en-US" dirty="0"/>
              <a:t>HCTZ</a:t>
            </a:r>
          </a:p>
          <a:p>
            <a:pPr lvl="1"/>
            <a:r>
              <a:rPr lang="en-US" dirty="0"/>
              <a:t>Flonase NS/loratadine/montelukast/ hydroxyzine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3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30D5-AD32-416E-A59B-34DAB61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68C0-3998-4E87-A714-C2631304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Father with Alzheimer’s disease at age 70, died at 75 from aortic aneurysm.</a:t>
            </a:r>
          </a:p>
          <a:p>
            <a:pPr lvl="1"/>
            <a:r>
              <a:rPr lang="en-US" dirty="0"/>
              <a:t>Mother living -HTN </a:t>
            </a:r>
          </a:p>
          <a:p>
            <a:r>
              <a:rPr lang="en-US" dirty="0"/>
              <a:t>Social History</a:t>
            </a:r>
          </a:p>
          <a:p>
            <a:pPr lvl="1"/>
            <a:r>
              <a:rPr lang="en-US" dirty="0"/>
              <a:t>Single, lives alone. Engineer by trade, working at the RAFB. No children. No tobacco use, drinks alcohol (wine) socially. No use of drugs.</a:t>
            </a:r>
          </a:p>
          <a:p>
            <a:r>
              <a:rPr lang="en-US" dirty="0"/>
              <a:t>Surgical History</a:t>
            </a:r>
          </a:p>
          <a:p>
            <a:pPr lvl="1"/>
            <a:r>
              <a:rPr lang="en-US" dirty="0"/>
              <a:t>Scoliosis surgery at age 13-14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8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EB31-7DC6-574F-C319-D7A2FB50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8F74-2C31-4AC6-A406-2E7F58553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Wife:</a:t>
            </a:r>
          </a:p>
          <a:p>
            <a:pPr lvl="1"/>
            <a:r>
              <a:rPr lang="en-US" dirty="0"/>
              <a:t>Started when he was started on Trulicity -1/5/22. </a:t>
            </a:r>
          </a:p>
          <a:p>
            <a:pPr lvl="1"/>
            <a:r>
              <a:rPr lang="en-US" dirty="0"/>
              <a:t>Less interest in socializing/loss of interest in doing things/isolated</a:t>
            </a:r>
          </a:p>
          <a:p>
            <a:pPr lvl="1"/>
            <a:r>
              <a:rPr lang="en-US" dirty="0"/>
              <a:t>Slower/Fatigue/weakness</a:t>
            </a:r>
          </a:p>
          <a:p>
            <a:pPr lvl="1"/>
            <a:r>
              <a:rPr lang="en-US" dirty="0"/>
              <a:t>Stopped reading books/interest in politics</a:t>
            </a:r>
          </a:p>
          <a:p>
            <a:pPr lvl="1"/>
            <a:r>
              <a:rPr lang="en-US" dirty="0"/>
              <a:t>Rapid decline in function</a:t>
            </a:r>
          </a:p>
          <a:p>
            <a:pPr lvl="1"/>
            <a:r>
              <a:rPr lang="en-US" dirty="0"/>
              <a:t>Delusion/searching for things</a:t>
            </a:r>
          </a:p>
          <a:p>
            <a:pPr lvl="1"/>
            <a:r>
              <a:rPr lang="en-US" dirty="0"/>
              <a:t>Saw PCP, started on Alprazolam and Fluoxetine 3/1/22</a:t>
            </a:r>
          </a:p>
          <a:p>
            <a:pPr lvl="1"/>
            <a:r>
              <a:rPr lang="en-US" dirty="0"/>
              <a:t>Rapid decline in memory/significant weight loss. </a:t>
            </a:r>
          </a:p>
          <a:p>
            <a:pPr lvl="1"/>
            <a:r>
              <a:rPr lang="en-US" dirty="0"/>
              <a:t>Admitted to Hospice care for Failure to thrive and progression f </a:t>
            </a:r>
            <a:r>
              <a:rPr lang="en-US" dirty="0" err="1"/>
              <a:t>Alzh</a:t>
            </a:r>
            <a:r>
              <a:rPr lang="en-US" dirty="0"/>
              <a:t> dementia. </a:t>
            </a:r>
          </a:p>
          <a:p>
            <a:pPr lvl="1"/>
            <a:r>
              <a:rPr lang="en-US" dirty="0"/>
              <a:t>Started on Depakote (possible seizure)/changes made to diet to improve intake. </a:t>
            </a:r>
          </a:p>
          <a:p>
            <a:pPr marL="0" indent="0">
              <a:buNone/>
            </a:pPr>
            <a:r>
              <a:rPr lang="en-US" dirty="0"/>
              <a:t>No FH of dementia.</a:t>
            </a:r>
          </a:p>
          <a:p>
            <a:pPr marL="0" indent="0">
              <a:buNone/>
            </a:pPr>
            <a:r>
              <a:rPr lang="en-US" dirty="0"/>
              <a:t>Did genetic testing via 23 and me, not known to be APOEe4 carrier.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9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B97-DEC8-48CA-B4BF-C86701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3F9-FF1B-4A7C-83CE-0AB5F055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B359F-AAED-BD0C-2F8B-AB6D0653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4" y="937454"/>
            <a:ext cx="3886200" cy="378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0BF60-BECB-014E-088D-D9ACCF9F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77" y="937453"/>
            <a:ext cx="4038600" cy="39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C478-2C71-25BB-3CE2-40DBB978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B0B93-132B-11D4-B797-A4778442A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5" y="1072402"/>
            <a:ext cx="3513665" cy="39740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9A0D3-CB98-6448-DA7E-6170ED86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477" y="907199"/>
            <a:ext cx="2845631" cy="3974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89761-1916-D301-CDC8-884C801A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08" y="1015253"/>
            <a:ext cx="2217186" cy="3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DE0F-E507-8C48-05EF-8CD38C59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CC7AC-0C36-CEAC-D698-0E2F4FFFD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99" y="991721"/>
            <a:ext cx="3148988" cy="35264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952A3-4A7B-9042-F7B3-CC31F5D1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904" y="991721"/>
            <a:ext cx="3629025" cy="3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2583-92F6-0181-5DC3-26E176AF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AF185-7A04-A70D-A70F-C339AAC48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74" y="1153085"/>
            <a:ext cx="3357813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74853D-67CA-2C7C-0BD4-001EFE1D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907199"/>
            <a:ext cx="3476625" cy="40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5892-35FC-CD84-4229-6F3C6E99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AFFB4-D8B8-8494-33F1-7F0BED5AB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0" y="1052233"/>
            <a:ext cx="2930242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5CB41-1FCC-F113-FC25-92FC4DE8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02" y="995082"/>
            <a:ext cx="3230704" cy="3795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4BB0D-E6DA-BE39-0E8B-11B7BE3D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41" y="1052234"/>
            <a:ext cx="2842699" cy="35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4EE0-DE24-432D-B811-56774334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8FF-A7D9-4D90-B202-D0CC9A12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TSH: 0.922</a:t>
            </a:r>
          </a:p>
          <a:p>
            <a:r>
              <a:rPr lang="en-US" dirty="0"/>
              <a:t>RPR/</a:t>
            </a:r>
            <a:r>
              <a:rPr lang="en-US" dirty="0" err="1"/>
              <a:t>Trep</a:t>
            </a:r>
            <a:r>
              <a:rPr lang="en-US" dirty="0"/>
              <a:t> Pallidum Antibody: Negative</a:t>
            </a:r>
          </a:p>
          <a:p>
            <a:r>
              <a:rPr lang="en-US" dirty="0"/>
              <a:t>Heavy Metal Profile II: Negative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Arsenic</a:t>
            </a:r>
          </a:p>
          <a:p>
            <a:pPr lvl="1"/>
            <a:r>
              <a:rPr lang="en-US" dirty="0"/>
              <a:t>Mercury</a:t>
            </a:r>
          </a:p>
          <a:p>
            <a:pPr lvl="1"/>
            <a:r>
              <a:rPr lang="en-US" dirty="0"/>
              <a:t>Cadmium</a:t>
            </a:r>
          </a:p>
          <a:p>
            <a:r>
              <a:rPr lang="en-US" dirty="0"/>
              <a:t>HIV: Non-Reactive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91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B788-C5BB-4F9C-9A46-D9BD767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278A4-CA35-4496-9D53-FF84476D4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070" y="1241799"/>
            <a:ext cx="3427601" cy="30881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FBB2-E42C-1449-3881-4A80398A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01" y="996764"/>
            <a:ext cx="3638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84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BA74-EC83-1A36-FE06-A5961DC5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362F-CC2D-9EE1-03EE-9435EA61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Appearance, Fluid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Clear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Color, Fluid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Colorless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Supernatant Color, CSF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inherit"/>
              </a:rPr>
              <a:t>Colorless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Colorless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RBC, CSF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inherit"/>
              </a:rPr>
              <a:t>0 - 5 Cells/</a:t>
            </a:r>
            <a:r>
              <a:rPr lang="en-US" b="0" i="0" u="none" strike="noStrike" baseline="0" dirty="0" err="1">
                <a:solidFill>
                  <a:srgbClr val="5E717A"/>
                </a:solidFill>
                <a:latin typeface="inherit"/>
              </a:rPr>
              <a:t>uL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BA0000"/>
                </a:solidFill>
                <a:latin typeface="inherit"/>
              </a:rPr>
              <a:t>6 High 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Nucleated Cells, CSF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inherit"/>
              </a:rPr>
              <a:t>0 - 5 Cells/</a:t>
            </a:r>
            <a:r>
              <a:rPr lang="en-US" b="0" i="0" u="none" strike="noStrike" baseline="0" dirty="0" err="1">
                <a:solidFill>
                  <a:srgbClr val="5E717A"/>
                </a:solidFill>
                <a:latin typeface="inherit"/>
              </a:rPr>
              <a:t>uL</a:t>
            </a:r>
            <a:r>
              <a:rPr lang="en-US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inherit"/>
              </a:rPr>
              <a:t>4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it-IT" b="0" i="0" u="none" strike="noStrike" baseline="0" dirty="0">
                <a:solidFill>
                  <a:srgbClr val="000000"/>
                </a:solidFill>
                <a:latin typeface="inherit"/>
              </a:rPr>
              <a:t>Glucose, CSF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it-IT" b="0" i="0" u="none" strike="noStrike" baseline="0" dirty="0">
                <a:solidFill>
                  <a:srgbClr val="5E717A"/>
                </a:solidFill>
                <a:latin typeface="inherit"/>
              </a:rPr>
              <a:t>40 - 70 mg/dL</a:t>
            </a:r>
            <a:r>
              <a:rPr lang="it-IT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inherit"/>
              </a:rPr>
              <a:t>62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fr-FR" b="0" i="0" u="none" strike="noStrike" baseline="0" dirty="0">
                <a:solidFill>
                  <a:srgbClr val="000000"/>
                </a:solidFill>
                <a:latin typeface="inherit"/>
              </a:rPr>
              <a:t>Total </a:t>
            </a:r>
            <a:r>
              <a:rPr lang="fr-FR" b="0" i="0" u="none" strike="noStrike" baseline="0" dirty="0" err="1">
                <a:solidFill>
                  <a:srgbClr val="000000"/>
                </a:solidFill>
                <a:latin typeface="inherit"/>
              </a:rPr>
              <a:t>Protein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inherit"/>
              </a:rPr>
              <a:t>, CSF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fr-FR" b="0" i="0" u="none" strike="noStrike" baseline="0" dirty="0">
                <a:solidFill>
                  <a:srgbClr val="5E717A"/>
                </a:solidFill>
                <a:latin typeface="inherit"/>
              </a:rPr>
              <a:t>15 - 45 mg/</a:t>
            </a:r>
            <a:r>
              <a:rPr lang="fr-FR" b="0" i="0" u="none" strike="noStrike" baseline="0" dirty="0" err="1">
                <a:solidFill>
                  <a:srgbClr val="5E717A"/>
                </a:solidFill>
                <a:latin typeface="inherit"/>
              </a:rPr>
              <a:t>dL</a:t>
            </a:r>
            <a:r>
              <a:rPr lang="fr-FR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inherit"/>
              </a:rPr>
              <a:t>18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B7B-B2B4-3E67-0E59-84447012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Results </a:t>
            </a:r>
            <a:r>
              <a:rPr lang="en-US" dirty="0" err="1"/>
              <a:t>contd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3098D-5B51-7505-1FA1-59DDD2B1B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17" y="2125306"/>
            <a:ext cx="7120218" cy="27627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E95AF-32ED-CA46-C1F7-16E7AC6833B3}"/>
              </a:ext>
            </a:extLst>
          </p:cNvPr>
          <p:cNvSpPr txBox="1"/>
          <p:nvPr/>
        </p:nvSpPr>
        <p:spPr>
          <a:xfrm>
            <a:off x="2111189" y="1201976"/>
            <a:ext cx="4693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Beta-amyloid 42,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inherit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inherit"/>
              </a:rPr>
              <a:t>/mL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263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Beta-amyloid 40,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5E717A"/>
                </a:solidFill>
                <a:latin typeface="inherit"/>
              </a:rPr>
              <a:t>pg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inherit"/>
              </a:rPr>
              <a:t>/mL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5782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inherit"/>
              </a:rPr>
              <a:t>Beta-amyloid 42/40, CSF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 </a:t>
            </a:r>
            <a:r>
              <a:rPr lang="en-US" sz="1800" b="0" i="0" u="none" strike="noStrike" baseline="0" dirty="0">
                <a:solidFill>
                  <a:srgbClr val="5E717A"/>
                </a:solidFill>
                <a:latin typeface="inherit"/>
              </a:rPr>
              <a:t>0.058</a:t>
            </a:r>
            <a:r>
              <a:rPr lang="en-US" dirty="0">
                <a:solidFill>
                  <a:srgbClr val="5E717A"/>
                </a:solidFill>
                <a:latin typeface="Arial" panose="020B0604020202020204" pitchFamily="34" charset="0"/>
              </a:rPr>
              <a:t>    </a:t>
            </a:r>
            <a:r>
              <a:rPr lang="en-US" sz="1800" b="0" i="0" u="none" strike="noStrike" baseline="0" dirty="0">
                <a:solidFill>
                  <a:srgbClr val="BA0000"/>
                </a:solidFill>
                <a:latin typeface="inherit"/>
              </a:rPr>
              <a:t>0.045 Low </a:t>
            </a:r>
          </a:p>
        </p:txBody>
      </p:sp>
    </p:spTree>
    <p:extLst>
      <p:ext uri="{BB962C8B-B14F-4D97-AF65-F5344CB8AC3E}">
        <p14:creationId xmlns:p14="http://schemas.microsoft.com/office/powerpoint/2010/main" val="4239091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AB3-B80B-4B40-9B32-32223D6E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715-FB48-404F-A8CC-0B29924E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Early Onset Alzheimer’s Dementia</a:t>
            </a:r>
          </a:p>
        </p:txBody>
      </p:sp>
    </p:spTree>
    <p:extLst>
      <p:ext uri="{BB962C8B-B14F-4D97-AF65-F5344CB8AC3E}">
        <p14:creationId xmlns:p14="http://schemas.microsoft.com/office/powerpoint/2010/main" val="38037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EDC-53E6-6BE8-5EB7-9328C49E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 </a:t>
            </a:r>
            <a:r>
              <a:rPr lang="en-US" dirty="0" err="1"/>
              <a:t>contd</a:t>
            </a:r>
            <a:r>
              <a:rPr lang="en-US" dirty="0"/>
              <a:t> –order of events through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8E64-FE53-ACD8-30F7-F8D26103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Seen at Mayo Clinic 11/1/22</a:t>
            </a:r>
          </a:p>
          <a:p>
            <a:r>
              <a:rPr lang="en-US" dirty="0"/>
              <a:t>ED 5/19/22, picked up by police after wandering from home (recurrent), found to have dehydration/hyponatremia. New A fib and started on Eliquis. Na 122. records indicate evaluation and treatment for progressive cognitive decline since early 2022.</a:t>
            </a:r>
          </a:p>
          <a:p>
            <a:r>
              <a:rPr lang="en-US" dirty="0"/>
              <a:t>EEG 6/1/22: Abnormal due to mild background slowing.</a:t>
            </a:r>
          </a:p>
          <a:p>
            <a:r>
              <a:rPr lang="en-US" dirty="0"/>
              <a:t>Symptoms since 1/5/22. Feb, inexplicably worried about is estate planning and bill payment. A week later, told his wife to begin paying bills. </a:t>
            </a:r>
          </a:p>
          <a:p>
            <a:r>
              <a:rPr lang="en-US" dirty="0"/>
              <a:t>Became worried about his ability to function as a treasurer for a local organization. Would wake up a night worried and have difficulty falling back asleep. Fluoxetine/alprazolam had a paradoxical response –unusual dreams. </a:t>
            </a:r>
          </a:p>
        </p:txBody>
      </p:sp>
    </p:spTree>
    <p:extLst>
      <p:ext uri="{BB962C8B-B14F-4D97-AF65-F5344CB8AC3E}">
        <p14:creationId xmlns:p14="http://schemas.microsoft.com/office/powerpoint/2010/main" val="846699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398E-C651-47C8-A97A-B6F875CA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6B3-2E33-4945-939D-4F8EB06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 for possible </a:t>
            </a:r>
            <a:r>
              <a:rPr lang="en-US" sz="3200" dirty="0" err="1"/>
              <a:t>Lecanemab</a:t>
            </a:r>
            <a:r>
              <a:rPr lang="en-US" sz="3200" dirty="0"/>
              <a:t> therapy</a:t>
            </a:r>
          </a:p>
          <a:p>
            <a:r>
              <a:rPr lang="en-US" sz="3200" dirty="0"/>
              <a:t>Discussed possible early retirement/Disability</a:t>
            </a:r>
          </a:p>
          <a:p>
            <a:r>
              <a:rPr lang="en-US" sz="3200" dirty="0"/>
              <a:t>Encouraged to stay active</a:t>
            </a:r>
          </a:p>
          <a:p>
            <a:r>
              <a:rPr lang="en-US" sz="3200" dirty="0"/>
              <a:t>Refer AA and AAA</a:t>
            </a:r>
          </a:p>
        </p:txBody>
      </p:sp>
    </p:spTree>
    <p:extLst>
      <p:ext uri="{BB962C8B-B14F-4D97-AF65-F5344CB8AC3E}">
        <p14:creationId xmlns:p14="http://schemas.microsoft.com/office/powerpoint/2010/main" val="333976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1267-7F12-F4DC-E135-F1D250BA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 </a:t>
            </a:r>
            <a:r>
              <a:rPr lang="en-US" dirty="0" err="1"/>
              <a:t>contd</a:t>
            </a:r>
            <a:r>
              <a:rPr lang="en-US" dirty="0"/>
              <a:t> –order of events through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82FA-6A93-9D30-2615-26DB1A6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Saw PCP 3/16/22 and hospitalized for 3 days.</a:t>
            </a:r>
          </a:p>
          <a:p>
            <a:r>
              <a:rPr lang="en-US" dirty="0"/>
              <a:t>Seen by Psych and discharged on Quetiapine.</a:t>
            </a:r>
          </a:p>
          <a:p>
            <a:r>
              <a:rPr lang="en-US" dirty="0"/>
              <a:t>Readmitted days later for Hyponatremia/could not comprehend fluid restriction.</a:t>
            </a:r>
          </a:p>
          <a:p>
            <a:r>
              <a:rPr lang="en-US" dirty="0"/>
              <a:t>Stopped driving end of March.</a:t>
            </a:r>
          </a:p>
          <a:p>
            <a:r>
              <a:rPr lang="en-US" dirty="0"/>
              <a:t>April –stopped reading/writing declined. Neuropsychological assessment complicated with test anxiety.</a:t>
            </a:r>
          </a:p>
          <a:p>
            <a:r>
              <a:rPr lang="en-US" dirty="0"/>
              <a:t>April/May: Tried on various meds by Psych with no clear response to </a:t>
            </a:r>
            <a:r>
              <a:rPr lang="en-US" dirty="0" err="1"/>
              <a:t>tx</a:t>
            </a:r>
            <a:r>
              <a:rPr lang="en-US" dirty="0"/>
              <a:t>. Wandering/leaving home without clothing/required in-home caregivers.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9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EECF-8DBF-4E56-C43B-4419D1FF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 </a:t>
            </a:r>
            <a:r>
              <a:rPr lang="en-US" dirty="0" err="1"/>
              <a:t>contd</a:t>
            </a:r>
            <a:r>
              <a:rPr lang="en-US" dirty="0"/>
              <a:t> –order of events through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3C5E-0827-0D31-9A07-E193932D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July: difficulty staying in the car on trips out. Saw Neuro and diagnosed with suspected RPD due to AD. Encouraged to seek a 2</a:t>
            </a:r>
            <a:r>
              <a:rPr lang="en-US" baseline="30000" dirty="0"/>
              <a:t>nd</a:t>
            </a:r>
            <a:r>
              <a:rPr lang="en-US" dirty="0"/>
              <a:t> opinion. Referred to Mayo.</a:t>
            </a:r>
          </a:p>
          <a:p>
            <a:r>
              <a:rPr lang="en-US" dirty="0"/>
              <a:t>Admitted to hospice due to precipitous decline and escalations in behavior.</a:t>
            </a:r>
          </a:p>
          <a:p>
            <a:r>
              <a:rPr lang="en-US" dirty="0"/>
              <a:t>August: brief spells of altered consciousness. VPA for possible seizures. Improved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6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780C-B69A-B273-F1F3-1D6A6EE5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 </a:t>
            </a:r>
            <a:r>
              <a:rPr lang="en-US" dirty="0" err="1"/>
              <a:t>contd</a:t>
            </a:r>
            <a:r>
              <a:rPr lang="en-US" dirty="0"/>
              <a:t> -Deficits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65F4-0ACB-3783-64B0-EF8D584F1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Difficulty managing medications. Assistance with appointments. Difficulty with recalling recent conversations but may recall dates from the past. </a:t>
            </a:r>
          </a:p>
          <a:p>
            <a:r>
              <a:rPr lang="en-US" dirty="0"/>
              <a:t>Not always know day of week or month. Stopped wandering. Knows way around home/?local neighborhood</a:t>
            </a:r>
          </a:p>
          <a:p>
            <a:r>
              <a:rPr lang="en-US" dirty="0"/>
              <a:t>Judgement/problem solving poor. Not contribution to decision making –cannot order for himself if dinning out. Not always socially appropriate. Prefers to sleep</a:t>
            </a:r>
          </a:p>
          <a:p>
            <a:r>
              <a:rPr lang="en-US" dirty="0"/>
              <a:t>Function in community: poor. Reluctant to leave the house. No longer driving due to memory and thinking. </a:t>
            </a:r>
          </a:p>
          <a:p>
            <a:r>
              <a:rPr lang="en-US" dirty="0"/>
              <a:t>Function at home: moderately impaired. Limited to sleep and resting. Unable to do dishes. Can sort laundry with supervision. Unable to use appliances –phone/computer. Can talk on phone if placed on speaker mode. Wife picks out clothes. Needs prompting to shower/needs reminder to use soap. Wife adjusts water temperature.</a:t>
            </a:r>
          </a:p>
          <a:p>
            <a:r>
              <a:rPr lang="en-US" dirty="0"/>
              <a:t>Delusions –financial loss</a:t>
            </a:r>
          </a:p>
          <a:p>
            <a:r>
              <a:rPr lang="en-US" dirty="0"/>
              <a:t>Hallucinations –auditory</a:t>
            </a:r>
          </a:p>
          <a:p>
            <a:r>
              <a:rPr lang="en-US" dirty="0"/>
              <a:t>Aggression –absent but occasionally uncharacteristically angry and short-tempered. </a:t>
            </a:r>
          </a:p>
          <a:p>
            <a:r>
              <a:rPr lang="en-US" dirty="0"/>
              <a:t>Disinhibition/irritability or lability</a:t>
            </a:r>
          </a:p>
          <a:p>
            <a:r>
              <a:rPr lang="en-US" dirty="0"/>
              <a:t>Sleep –dream-wake confusion/vivid dreams/confusion on waking. No snoring or acting out dreams. Weight loss present but appetite improved since VPA (191 → 120 → 140)</a:t>
            </a:r>
          </a:p>
          <a:p>
            <a:r>
              <a:rPr lang="en-US" dirty="0"/>
              <a:t>Pt reports mood is “crappy and hopeless”. </a:t>
            </a:r>
            <a:r>
              <a:rPr lang="en-US" sz="2200" dirty="0">
                <a:latin typeface="Helvetica Light"/>
              </a:rPr>
              <a:t>“</a:t>
            </a:r>
            <a:r>
              <a:rPr lang="en-US" sz="2200" b="0" i="0" u="none" strike="noStrike" baseline="0" dirty="0">
                <a:latin typeface="Helvetica Light"/>
              </a:rPr>
              <a:t>feeling as if he is "in an endless loop where everything is disoriented--I'm disoriented; I don't know how time is kept here; it just seems that it's backwards and forward; the water is contaminated". The CS reports that mood is depressed / sad.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2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58E5-976C-4903-8FE9-A4019AB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7B73-F981-4B1A-B381-CE202C16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DM II, CAD, A Fib s/p Ablation, HTN, HLD, Aortic stenosis. Anxiety with Panic attacks/depression. Major Neurocognitive Disorder Senile with Delusion</a:t>
            </a:r>
          </a:p>
          <a:p>
            <a:r>
              <a:rPr lang="en-US" dirty="0"/>
              <a:t>Current Medications</a:t>
            </a:r>
          </a:p>
          <a:p>
            <a:pPr lvl="1"/>
            <a:r>
              <a:rPr lang="en-US" dirty="0"/>
              <a:t>Depakote 250mg in AM, 500mg HS</a:t>
            </a:r>
          </a:p>
          <a:p>
            <a:pPr lvl="1"/>
            <a:r>
              <a:rPr lang="en-US" dirty="0"/>
              <a:t>Lexapro 10mg daily</a:t>
            </a:r>
          </a:p>
          <a:p>
            <a:pPr lvl="1"/>
            <a:r>
              <a:rPr lang="en-US" dirty="0"/>
              <a:t>Lorazepam 0.5mg bid prn</a:t>
            </a:r>
          </a:p>
          <a:p>
            <a:pPr lvl="1"/>
            <a:r>
              <a:rPr lang="en-US" dirty="0"/>
              <a:t>Methylphenidate 5mg bid</a:t>
            </a:r>
          </a:p>
          <a:p>
            <a:pPr lvl="1"/>
            <a:r>
              <a:rPr lang="en-US" dirty="0"/>
              <a:t>Prednisone and Tessalon Perles (since d/o covid 19 infection)</a:t>
            </a:r>
          </a:p>
        </p:txBody>
      </p:sp>
    </p:spTree>
    <p:extLst>
      <p:ext uri="{BB962C8B-B14F-4D97-AF65-F5344CB8AC3E}">
        <p14:creationId xmlns:p14="http://schemas.microsoft.com/office/powerpoint/2010/main" val="9745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30D5-AD32-416E-A59B-34DAB61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68C0-3998-4E87-A714-C2631304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Father had Parkinson’s disease.</a:t>
            </a:r>
          </a:p>
          <a:p>
            <a:r>
              <a:rPr lang="en-US" dirty="0"/>
              <a:t>Social History</a:t>
            </a:r>
          </a:p>
          <a:p>
            <a:pPr lvl="1"/>
            <a:r>
              <a:rPr lang="en-US" dirty="0"/>
              <a:t>Married to current wife 31yrs. 2 sons from previous marriage, 1 from current marriage (adopted).</a:t>
            </a:r>
          </a:p>
          <a:p>
            <a:pPr lvl="1"/>
            <a:r>
              <a:rPr lang="en-US" dirty="0"/>
              <a:t>Retired Real Estate/Corporate Attorney 2009. </a:t>
            </a:r>
          </a:p>
          <a:p>
            <a:pPr lvl="1"/>
            <a:r>
              <a:rPr lang="en-US" dirty="0"/>
              <a:t>Smoked pipe x 25ryrs.</a:t>
            </a:r>
          </a:p>
          <a:p>
            <a:r>
              <a:rPr lang="en-US" dirty="0"/>
              <a:t>Surgical History</a:t>
            </a:r>
          </a:p>
          <a:p>
            <a:pPr lvl="1"/>
            <a:r>
              <a:rPr lang="en-US" dirty="0"/>
              <a:t>Cardiac Ablation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7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GMN1810_PPT_Template_rn2</Template>
  <TotalTime>612</TotalTime>
  <Words>2209</Words>
  <Application>Microsoft Office PowerPoint</Application>
  <PresentationFormat>On-screen Show (16:9)</PresentationFormat>
  <Paragraphs>228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Helvetica</vt:lpstr>
      <vt:lpstr>Helvetica Light</vt:lpstr>
      <vt:lpstr>inherit</vt:lpstr>
      <vt:lpstr>Office Theme</vt:lpstr>
      <vt:lpstr>Name of Site: Macon</vt:lpstr>
      <vt:lpstr>Patient Demographics</vt:lpstr>
      <vt:lpstr>HPI contd</vt:lpstr>
      <vt:lpstr>HPI contd –order of events through 2022</vt:lpstr>
      <vt:lpstr>HPI contd –order of events through 2022</vt:lpstr>
      <vt:lpstr>HPI contd –order of events through 2022</vt:lpstr>
      <vt:lpstr>HPI contd -Deficits</vt:lpstr>
      <vt:lpstr>Medical History</vt:lpstr>
      <vt:lpstr>Additional History</vt:lpstr>
      <vt:lpstr>Neuropsych Testing Results</vt:lpstr>
      <vt:lpstr>PowerPoint Presentation</vt:lpstr>
      <vt:lpstr>PowerPoint Presentation</vt:lpstr>
      <vt:lpstr>PowerPoint Presentation</vt:lpstr>
      <vt:lpstr>PowerPoint Presentation</vt:lpstr>
      <vt:lpstr>Labs</vt:lpstr>
      <vt:lpstr>PowerPoint Presentation</vt:lpstr>
      <vt:lpstr>MRI Images</vt:lpstr>
      <vt:lpstr>FDG PET Images</vt:lpstr>
      <vt:lpstr>PowerPoint Presentation</vt:lpstr>
      <vt:lpstr>Neuro personal report of images</vt:lpstr>
      <vt:lpstr>Labs –Gen CSF results</vt:lpstr>
      <vt:lpstr>CSF Alzheimer’s Disease Biomakers</vt:lpstr>
      <vt:lpstr>Diagnosis at Mayo 11/2/22</vt:lpstr>
      <vt:lpstr>Diagnosis at Mayo (12/20/22)</vt:lpstr>
      <vt:lpstr>Possible Diagnosis</vt:lpstr>
      <vt:lpstr>Recommendation</vt:lpstr>
      <vt:lpstr>Patient Demographics –Case 2</vt:lpstr>
      <vt:lpstr>Medical History</vt:lpstr>
      <vt:lpstr>Additional History</vt:lpstr>
      <vt:lpstr>Neuropsych Testing Results</vt:lpstr>
      <vt:lpstr>Neuropsych Testing Results</vt:lpstr>
      <vt:lpstr>Neuropsych Testing Results</vt:lpstr>
      <vt:lpstr>Neuropsych Testing Results</vt:lpstr>
      <vt:lpstr>PowerPoint Presentation</vt:lpstr>
      <vt:lpstr>Labs</vt:lpstr>
      <vt:lpstr>MRI Report</vt:lpstr>
      <vt:lpstr>LP Results</vt:lpstr>
      <vt:lpstr>LP Results contd</vt:lpstr>
      <vt:lpstr>Possible Diagnosis</vt:lpstr>
      <vt:lpstr>Recommendation</vt:lpstr>
    </vt:vector>
  </TitlesOfParts>
  <Company>Visualab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Dillard, Rebecca L</dc:creator>
  <cp:lastModifiedBy>Baralatei, Florence T</cp:lastModifiedBy>
  <cp:revision>45</cp:revision>
  <dcterms:created xsi:type="dcterms:W3CDTF">2018-08-17T11:44:16Z</dcterms:created>
  <dcterms:modified xsi:type="dcterms:W3CDTF">2024-02-16T20:11:29Z</dcterms:modified>
</cp:coreProperties>
</file>