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66" r:id="rId5"/>
    <p:sldId id="316" r:id="rId6"/>
    <p:sldId id="317" r:id="rId7"/>
    <p:sldId id="258" r:id="rId8"/>
    <p:sldId id="259" r:id="rId9"/>
    <p:sldId id="269" r:id="rId10"/>
    <p:sldId id="274" r:id="rId11"/>
    <p:sldId id="315" r:id="rId12"/>
    <p:sldId id="261" r:id="rId13"/>
    <p:sldId id="262" r:id="rId14"/>
    <p:sldId id="275" r:id="rId15"/>
    <p:sldId id="277" r:id="rId16"/>
    <p:sldId id="318" r:id="rId17"/>
    <p:sldId id="319" r:id="rId18"/>
    <p:sldId id="264" r:id="rId19"/>
    <p:sldId id="265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248"/>
    <a:srgbClr val="7B756F"/>
    <a:srgbClr val="5A5148"/>
    <a:srgbClr val="82C032"/>
    <a:srgbClr val="679B2A"/>
    <a:srgbClr val="005385"/>
    <a:srgbClr val="004773"/>
    <a:srgbClr val="016697"/>
    <a:srgbClr val="3F80CD"/>
    <a:srgbClr val="6E6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E8ADA-6E04-41D1-A723-8A31605088FF}" v="404" dt="2021-04-14T00:15:11.053"/>
    <p1510:client id="{43D305EA-D631-4FF6-8E43-5F4560B0B995}" v="628" dt="2021-04-14T00:55:55.631"/>
    <p1510:client id="{533DFC16-BFF7-4643-BBDD-AE452FFCC517}" v="97" dt="2022-06-16T12:00:54.784"/>
    <p1510:client id="{B4BD1A9B-6E0E-9B76-ADDB-0060B70AC27D}" v="1297" dt="2023-01-16T18:55:24.456"/>
    <p1510:client id="{F26FB942-BFDA-689B-A1F2-65998A152F7F}" v="49" dt="2022-06-16T12:05:55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714" y="90"/>
      </p:cViewPr>
      <p:guideLst>
        <p:guide orient="horz" pos="159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8796" y="3784698"/>
            <a:ext cx="6537380" cy="417745"/>
          </a:xfrm>
        </p:spPr>
        <p:txBody>
          <a:bodyPr>
            <a:noAutofit/>
          </a:bodyPr>
          <a:lstStyle>
            <a:lvl1pPr algn="r">
              <a:defRPr sz="2800" b="1" i="0">
                <a:solidFill>
                  <a:srgbClr val="6E635A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80964" y="4235585"/>
            <a:ext cx="5805211" cy="410576"/>
          </a:xfrm>
        </p:spPr>
        <p:txBody>
          <a:bodyPr>
            <a:noAutofit/>
          </a:bodyPr>
          <a:lstStyle>
            <a:lvl1pPr marL="0" indent="0" algn="r">
              <a:buNone/>
              <a:defRPr sz="2200" b="0" i="0">
                <a:solidFill>
                  <a:srgbClr val="6E635A"/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01.01.18</a:t>
            </a:r>
          </a:p>
        </p:txBody>
      </p:sp>
      <p:pic>
        <p:nvPicPr>
          <p:cNvPr id="9" name="Picture 8" descr="GMN Gif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2" y="755241"/>
            <a:ext cx="4275218" cy="138315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999519" y="0"/>
            <a:ext cx="1144481" cy="5190480"/>
          </a:xfrm>
          <a:prstGeom prst="rect">
            <a:avLst/>
          </a:prstGeom>
          <a:gradFill>
            <a:gsLst>
              <a:gs pos="0">
                <a:srgbClr val="004773"/>
              </a:gs>
              <a:gs pos="100000">
                <a:srgbClr val="00538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8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-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080320"/>
            <a:ext cx="9143999" cy="76140"/>
          </a:xfrm>
          <a:prstGeom prst="rect">
            <a:avLst/>
          </a:prstGeom>
          <a:gradFill>
            <a:gsLst>
              <a:gs pos="0">
                <a:srgbClr val="5A5148"/>
              </a:gs>
              <a:gs pos="100000">
                <a:srgbClr val="7B756F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3999" cy="907198"/>
          </a:xfrm>
          <a:prstGeom prst="rect">
            <a:avLst/>
          </a:prstGeom>
          <a:gradFill>
            <a:gsLst>
              <a:gs pos="0">
                <a:srgbClr val="5A5148"/>
              </a:gs>
              <a:gs pos="100000">
                <a:srgbClr val="7B756F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Icon-Corn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76" y="4270320"/>
            <a:ext cx="617571" cy="600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4531909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098"/>
            <a:ext cx="8229600" cy="902101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+ Photo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423225" y="1315439"/>
            <a:ext cx="3443321" cy="2274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6x4 Pic</a:t>
            </a:r>
          </a:p>
        </p:txBody>
      </p:sp>
    </p:spTree>
    <p:extLst>
      <p:ext uri="{BB962C8B-B14F-4D97-AF65-F5344CB8AC3E}">
        <p14:creationId xmlns:p14="http://schemas.microsoft.com/office/powerpoint/2010/main" val="2558292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H="1">
            <a:off x="-2" y="0"/>
            <a:ext cx="7999519" cy="5143500"/>
          </a:xfrm>
          <a:prstGeom prst="rect">
            <a:avLst/>
          </a:prstGeom>
          <a:gradFill>
            <a:gsLst>
              <a:gs pos="0">
                <a:srgbClr val="004773"/>
              </a:gs>
              <a:gs pos="100000">
                <a:srgbClr val="005385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igQuote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4" y="427680"/>
            <a:ext cx="6418382" cy="3502329"/>
          </a:xfrm>
          <a:prstGeom prst="rect">
            <a:avLst/>
          </a:prstGeom>
        </p:spPr>
      </p:pic>
      <p:pic>
        <p:nvPicPr>
          <p:cNvPr id="9" name="Picture 8" descr="LogoIcon-Corne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76" y="4270320"/>
            <a:ext cx="617571" cy="600880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39588" y="1095644"/>
            <a:ext cx="5805427" cy="23322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800" b="0" i="0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 marL="457200" indent="0" algn="r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400" indent="0" algn="r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600" indent="0" algn="r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800" indent="0" algn="r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Quote goes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39588" y="3519165"/>
            <a:ext cx="5805427" cy="466036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800" b="1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r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400" indent="0" algn="r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600" indent="0" algn="r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800" indent="0" algn="r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// Quote Author</a:t>
            </a:r>
          </a:p>
        </p:txBody>
      </p:sp>
    </p:spTree>
    <p:extLst>
      <p:ext uri="{BB962C8B-B14F-4D97-AF65-F5344CB8AC3E}">
        <p14:creationId xmlns:p14="http://schemas.microsoft.com/office/powerpoint/2010/main" val="196370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7999517" cy="5143501"/>
          </a:xfrm>
          <a:prstGeom prst="rect">
            <a:avLst/>
          </a:prstGeom>
          <a:gradFill>
            <a:gsLst>
              <a:gs pos="0">
                <a:srgbClr val="679B2A"/>
              </a:gs>
              <a:gs pos="100000">
                <a:srgbClr val="82C032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igQuote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4" y="427680"/>
            <a:ext cx="6418382" cy="3502329"/>
          </a:xfrm>
          <a:prstGeom prst="rect">
            <a:avLst/>
          </a:prstGeom>
        </p:spPr>
      </p:pic>
      <p:pic>
        <p:nvPicPr>
          <p:cNvPr id="9" name="Picture 8" descr="LogoIcon-Corne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76" y="4270320"/>
            <a:ext cx="617571" cy="600880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39588" y="1095644"/>
            <a:ext cx="5805427" cy="23322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800" b="0" i="0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 marL="457200" indent="0" algn="r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400" indent="0" algn="r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600" indent="0" algn="r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800" indent="0" algn="r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Quote goes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39588" y="3519165"/>
            <a:ext cx="5805427" cy="466036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800" b="1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r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400" indent="0" algn="r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600" indent="0" algn="r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800" indent="0" algn="r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// Quote Author</a:t>
            </a:r>
          </a:p>
        </p:txBody>
      </p:sp>
    </p:spTree>
    <p:extLst>
      <p:ext uri="{BB962C8B-B14F-4D97-AF65-F5344CB8AC3E}">
        <p14:creationId xmlns:p14="http://schemas.microsoft.com/office/powerpoint/2010/main" val="1905244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7999517" cy="5143500"/>
          </a:xfrm>
          <a:prstGeom prst="rect">
            <a:avLst/>
          </a:prstGeom>
          <a:gradFill>
            <a:gsLst>
              <a:gs pos="0">
                <a:srgbClr val="5A5148"/>
              </a:gs>
              <a:gs pos="100000">
                <a:srgbClr val="7B756F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igQuote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4" y="427680"/>
            <a:ext cx="6418382" cy="3502329"/>
          </a:xfrm>
          <a:prstGeom prst="rect">
            <a:avLst/>
          </a:prstGeom>
        </p:spPr>
      </p:pic>
      <p:pic>
        <p:nvPicPr>
          <p:cNvPr id="9" name="Picture 8" descr="LogoIcon-Corne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76" y="4270320"/>
            <a:ext cx="617571" cy="600880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39588" y="1095644"/>
            <a:ext cx="5805427" cy="23322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800" b="0" i="0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 marL="457200" indent="0" algn="r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400" indent="0" algn="r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600" indent="0" algn="r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800" indent="0" algn="r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Quote goes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39588" y="3519165"/>
            <a:ext cx="5805427" cy="466036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800" b="1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r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400" indent="0" algn="r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600" indent="0" algn="r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800" indent="0" algn="r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// Quote Author</a:t>
            </a:r>
          </a:p>
        </p:txBody>
      </p:sp>
    </p:spTree>
    <p:extLst>
      <p:ext uri="{BB962C8B-B14F-4D97-AF65-F5344CB8AC3E}">
        <p14:creationId xmlns:p14="http://schemas.microsoft.com/office/powerpoint/2010/main" val="2577471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2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907200"/>
          </a:xfrm>
          <a:prstGeom prst="rect">
            <a:avLst/>
          </a:prstGeom>
          <a:gradFill>
            <a:gsLst>
              <a:gs pos="0">
                <a:srgbClr val="004773"/>
              </a:gs>
              <a:gs pos="100000">
                <a:srgbClr val="005385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098"/>
            <a:ext cx="8229600" cy="902101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525374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" y="5080320"/>
            <a:ext cx="9144000" cy="76140"/>
          </a:xfrm>
          <a:prstGeom prst="rect">
            <a:avLst/>
          </a:prstGeom>
          <a:gradFill>
            <a:gsLst>
              <a:gs pos="0">
                <a:srgbClr val="004773"/>
              </a:gs>
              <a:gs pos="100000">
                <a:srgbClr val="00538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Icon-Corn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76" y="4270320"/>
            <a:ext cx="617571" cy="6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5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080320"/>
            <a:ext cx="9143999" cy="76140"/>
          </a:xfrm>
          <a:prstGeom prst="rect">
            <a:avLst/>
          </a:prstGeom>
          <a:gradFill>
            <a:gsLst>
              <a:gs pos="0">
                <a:srgbClr val="679B2A"/>
              </a:gs>
              <a:gs pos="100000">
                <a:srgbClr val="82C032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3999" cy="907199"/>
          </a:xfrm>
          <a:prstGeom prst="rect">
            <a:avLst/>
          </a:prstGeom>
          <a:gradFill>
            <a:gsLst>
              <a:gs pos="0">
                <a:srgbClr val="679B2A"/>
              </a:gs>
              <a:gs pos="100000">
                <a:srgbClr val="82C032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098"/>
            <a:ext cx="8229600" cy="902101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525374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LogoIcon-Corn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76" y="4270320"/>
            <a:ext cx="617571" cy="6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3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080320"/>
            <a:ext cx="9143999" cy="76140"/>
          </a:xfrm>
          <a:prstGeom prst="rect">
            <a:avLst/>
          </a:prstGeom>
          <a:gradFill>
            <a:gsLst>
              <a:gs pos="0">
                <a:srgbClr val="5A5148"/>
              </a:gs>
              <a:gs pos="100000">
                <a:srgbClr val="7B756F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3999" cy="907198"/>
          </a:xfrm>
          <a:prstGeom prst="rect">
            <a:avLst/>
          </a:prstGeom>
          <a:gradFill>
            <a:gsLst>
              <a:gs pos="0">
                <a:srgbClr val="5A5148"/>
              </a:gs>
              <a:gs pos="100000">
                <a:srgbClr val="7B756F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098"/>
            <a:ext cx="8229600" cy="902101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525374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LogoIcon-Corn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76" y="4270320"/>
            <a:ext cx="617571" cy="6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6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>
            <a:gsLst>
              <a:gs pos="0">
                <a:srgbClr val="004773"/>
              </a:gs>
              <a:gs pos="100000">
                <a:srgbClr val="005385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93" y="1846800"/>
            <a:ext cx="4567951" cy="505440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2993" y="2352240"/>
            <a:ext cx="4567951" cy="381116"/>
          </a:xfrm>
        </p:spPr>
        <p:txBody>
          <a:bodyPr anchor="b">
            <a:normAutofit/>
          </a:bodyPr>
          <a:lstStyle>
            <a:lvl1pPr marL="0" indent="0" algn="r">
              <a:buNone/>
              <a:defRPr sz="2200" b="0" i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426816" y="0"/>
            <a:ext cx="2572703" cy="5143500"/>
          </a:xfrm>
        </p:spPr>
        <p:txBody>
          <a:bodyPr/>
          <a:lstStyle>
            <a:lvl1pPr marL="0" indent="0">
              <a:buNone/>
              <a:defRPr sz="3200" baseline="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Tall Pic</a:t>
            </a:r>
          </a:p>
        </p:txBody>
      </p:sp>
      <p:pic>
        <p:nvPicPr>
          <p:cNvPr id="8" name="Picture 7" descr="Arrow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31" y="721026"/>
            <a:ext cx="984730" cy="98473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3075" y="2987805"/>
            <a:ext cx="4567238" cy="16779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0" i="0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 marL="457200" indent="0" algn="r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400" indent="0" algn="r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600" indent="0" algn="r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800" indent="0" algn="r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370705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>
            <a:gsLst>
              <a:gs pos="0">
                <a:srgbClr val="679B2A"/>
              </a:gs>
              <a:gs pos="100000">
                <a:srgbClr val="82C032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93" y="1846800"/>
            <a:ext cx="4567951" cy="505440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2993" y="2352240"/>
            <a:ext cx="4567951" cy="381116"/>
          </a:xfrm>
        </p:spPr>
        <p:txBody>
          <a:bodyPr anchor="b">
            <a:normAutofit/>
          </a:bodyPr>
          <a:lstStyle>
            <a:lvl1pPr marL="0" indent="0" algn="r">
              <a:buNone/>
              <a:defRPr sz="2200" b="0" i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426816" y="0"/>
            <a:ext cx="2572703" cy="5143500"/>
          </a:xfrm>
        </p:spPr>
        <p:txBody>
          <a:bodyPr/>
          <a:lstStyle>
            <a:lvl1pPr marL="0" indent="0">
              <a:buNone/>
              <a:defRPr sz="3200" baseline="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Tall Pic</a:t>
            </a:r>
          </a:p>
        </p:txBody>
      </p:sp>
      <p:pic>
        <p:nvPicPr>
          <p:cNvPr id="8" name="Picture 7" descr="Arrow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31" y="721026"/>
            <a:ext cx="984730" cy="984730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3075" y="2987805"/>
            <a:ext cx="4567238" cy="16779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0" i="0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 marL="457200" indent="0" algn="r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400" indent="0" algn="r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600" indent="0" algn="r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800" indent="0" algn="r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256067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>
            <a:gsLst>
              <a:gs pos="0">
                <a:srgbClr val="5A5148"/>
              </a:gs>
              <a:gs pos="100000">
                <a:srgbClr val="7B756F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93" y="1846800"/>
            <a:ext cx="4567951" cy="505440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2993" y="2352240"/>
            <a:ext cx="4567951" cy="381116"/>
          </a:xfrm>
        </p:spPr>
        <p:txBody>
          <a:bodyPr anchor="b">
            <a:normAutofit/>
          </a:bodyPr>
          <a:lstStyle>
            <a:lvl1pPr marL="0" indent="0" algn="r">
              <a:buNone/>
              <a:defRPr sz="2200" b="0" i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426816" y="0"/>
            <a:ext cx="2572703" cy="5143500"/>
          </a:xfrm>
        </p:spPr>
        <p:txBody>
          <a:bodyPr/>
          <a:lstStyle>
            <a:lvl1pPr marL="0" indent="0">
              <a:buNone/>
              <a:defRPr sz="3200" baseline="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Tall Pic</a:t>
            </a:r>
          </a:p>
        </p:txBody>
      </p:sp>
      <p:pic>
        <p:nvPicPr>
          <p:cNvPr id="8" name="Picture 7" descr="Arrow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31" y="721026"/>
            <a:ext cx="984730" cy="984730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3075" y="2987805"/>
            <a:ext cx="4567238" cy="16779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0" i="0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 marL="457200" indent="0" algn="r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400" indent="0" algn="r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600" indent="0" algn="r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800" indent="0" algn="r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340576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4000" cy="907200"/>
          </a:xfrm>
          <a:prstGeom prst="rect">
            <a:avLst/>
          </a:prstGeom>
          <a:gradFill>
            <a:gsLst>
              <a:gs pos="0">
                <a:srgbClr val="004773"/>
              </a:gs>
              <a:gs pos="100000">
                <a:srgbClr val="005385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5080320"/>
            <a:ext cx="9144000" cy="76140"/>
          </a:xfrm>
          <a:prstGeom prst="rect">
            <a:avLst/>
          </a:prstGeom>
          <a:gradFill>
            <a:gsLst>
              <a:gs pos="0">
                <a:srgbClr val="004773"/>
              </a:gs>
              <a:gs pos="100000">
                <a:srgbClr val="00538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Icon-Corn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76" y="4270320"/>
            <a:ext cx="617571" cy="600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4531909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098"/>
            <a:ext cx="8229600" cy="902101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+ Photo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423225" y="1315439"/>
            <a:ext cx="3443321" cy="2274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6x4 Pic</a:t>
            </a:r>
          </a:p>
        </p:txBody>
      </p:sp>
    </p:spTree>
    <p:extLst>
      <p:ext uri="{BB962C8B-B14F-4D97-AF65-F5344CB8AC3E}">
        <p14:creationId xmlns:p14="http://schemas.microsoft.com/office/powerpoint/2010/main" val="345483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080320"/>
            <a:ext cx="9143999" cy="76140"/>
          </a:xfrm>
          <a:prstGeom prst="rect">
            <a:avLst/>
          </a:prstGeom>
          <a:gradFill>
            <a:gsLst>
              <a:gs pos="0">
                <a:srgbClr val="679B2A"/>
              </a:gs>
              <a:gs pos="100000">
                <a:srgbClr val="82C032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3999" cy="907199"/>
          </a:xfrm>
          <a:prstGeom prst="rect">
            <a:avLst/>
          </a:prstGeom>
          <a:gradFill>
            <a:gsLst>
              <a:gs pos="0">
                <a:srgbClr val="679B2A"/>
              </a:gs>
              <a:gs pos="100000">
                <a:srgbClr val="82C032"/>
              </a:gs>
            </a:gsLst>
            <a:lin ang="15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Icon-Corn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76" y="4270320"/>
            <a:ext cx="617571" cy="600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4531909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098"/>
            <a:ext cx="8229600" cy="902101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+ Photo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423225" y="1315439"/>
            <a:ext cx="3443321" cy="2274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6x4 Pic</a:t>
            </a:r>
          </a:p>
        </p:txBody>
      </p:sp>
    </p:spTree>
    <p:extLst>
      <p:ext uri="{BB962C8B-B14F-4D97-AF65-F5344CB8AC3E}">
        <p14:creationId xmlns:p14="http://schemas.microsoft.com/office/powerpoint/2010/main" val="113195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9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51" r:id="rId5"/>
    <p:sldLayoutId id="2147483660" r:id="rId6"/>
    <p:sldLayoutId id="2147483661" r:id="rId7"/>
    <p:sldLayoutId id="2147483652" r:id="rId8"/>
    <p:sldLayoutId id="2147483664" r:id="rId9"/>
    <p:sldLayoutId id="2147483665" r:id="rId10"/>
    <p:sldLayoutId id="2147483654" r:id="rId11"/>
    <p:sldLayoutId id="2147483666" r:id="rId12"/>
    <p:sldLayoutId id="2147483667" r:id="rId13"/>
    <p:sldLayoutId id="2147483655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6E635A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6E63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E635A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6E635A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6E635A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E635A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Name of Site:</a:t>
            </a:r>
            <a:r>
              <a:rPr lang="en-US" dirty="0"/>
              <a:t> Grady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Date: 1/20/23</a:t>
            </a:r>
          </a:p>
        </p:txBody>
      </p:sp>
    </p:spTree>
    <p:extLst>
      <p:ext uri="{BB962C8B-B14F-4D97-AF65-F5344CB8AC3E}">
        <p14:creationId xmlns:p14="http://schemas.microsoft.com/office/powerpoint/2010/main" val="117537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C1D0A-6813-4F2B-B9F9-1BFC5D0E2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075329"/>
            <a:ext cx="2160621" cy="2303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000" dirty="0" err="1">
                <a:solidFill>
                  <a:srgbClr val="FFFFFF"/>
                </a:solidFill>
                <a:latin typeface="+mj-lt"/>
                <a:cs typeface="Calibri"/>
              </a:rPr>
              <a:t>Neuropsych</a:t>
            </a:r>
            <a:r>
              <a:rPr lang="en-US" sz="3000" dirty="0">
                <a:solidFill>
                  <a:srgbClr val="FFFFFF"/>
                </a:solidFill>
                <a:latin typeface="+mj-lt"/>
                <a:cs typeface="Calibri"/>
              </a:rPr>
              <a:t> Testing Results</a:t>
            </a:r>
            <a:endParaRPr lang="en-US" sz="3000" kern="1200" dirty="0">
              <a:solidFill>
                <a:srgbClr val="FFFFFF"/>
              </a:solidFill>
              <a:latin typeface="+mj-lt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0780" y="654341"/>
            <a:ext cx="4531793" cy="39402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9830513B-80B3-42CE-9BFF-3B0CCE93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612" y="-3136"/>
            <a:ext cx="4692563" cy="51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3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General: BMI 27, BP 156/76, appropriately dressed and groomed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/>
              <a:t>Affect: cooperative, preserved insight, tearful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Mental Status: AAOx3, speech fluent, follows 2 step commands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Cranial Nerves: EOMI, face symmetric, hearing intact to conversation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Motor: 5/5 strength x 4, normal tone, no tremors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Coordination: No ataxia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Gait: Mildly unsteady but ambulates unassisted</a:t>
            </a:r>
          </a:p>
        </p:txBody>
      </p:sp>
    </p:spTree>
    <p:extLst>
      <p:ext uri="{BB962C8B-B14F-4D97-AF65-F5344CB8AC3E}">
        <p14:creationId xmlns:p14="http://schemas.microsoft.com/office/powerpoint/2010/main" val="1459873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4EE0-DE24-432D-B811-56774334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48FF-A7D9-4D90-B202-D0CC9A12E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B12 &gt;1500</a:t>
            </a:r>
          </a:p>
          <a:p>
            <a:r>
              <a:rPr lang="en-US" dirty="0"/>
              <a:t>Thiamine 7 (normal 8-30)</a:t>
            </a:r>
          </a:p>
          <a:p>
            <a:r>
              <a:rPr lang="en-US" dirty="0"/>
              <a:t>TSH </a:t>
            </a:r>
            <a:r>
              <a:rPr lang="en-US" dirty="0" err="1"/>
              <a:t>wnl</a:t>
            </a:r>
          </a:p>
          <a:p>
            <a:r>
              <a:rPr lang="en-US" dirty="0"/>
              <a:t>RPR non-reactive in 2017</a:t>
            </a:r>
          </a:p>
          <a:p>
            <a:r>
              <a:rPr lang="en-US" dirty="0"/>
              <a:t>HIV neg in 2020</a:t>
            </a:r>
          </a:p>
        </p:txBody>
      </p:sp>
    </p:spTree>
    <p:extLst>
      <p:ext uri="{BB962C8B-B14F-4D97-AF65-F5344CB8AC3E}">
        <p14:creationId xmlns:p14="http://schemas.microsoft.com/office/powerpoint/2010/main" val="52616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B788-C5BB-4F9C-9A46-D9BD7673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2D020-5FAF-4E44-B2C1-78863CC40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72" y="910487"/>
            <a:ext cx="3978943" cy="405208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800" dirty="0"/>
              <a:t>FINDINGS:</a:t>
            </a:r>
          </a:p>
          <a:p>
            <a:pPr>
              <a:buNone/>
            </a:pPr>
            <a:r>
              <a:rPr lang="en-US" sz="800" dirty="0"/>
              <a:t>Parenchyma:</a:t>
            </a:r>
            <a:r>
              <a:rPr lang="en-US" sz="800" b="1" dirty="0"/>
              <a:t> Brain volume is expected for age without an abnormal lobar pattern of volume loss. </a:t>
            </a:r>
            <a:r>
              <a:rPr lang="en-US" sz="800" dirty="0"/>
              <a:t>No infarction on DWI. No hemorrhage. No mass or mass effect. Scattered foci of T2 hyperintensity are present in the cerebral white matter that are nonspecific </a:t>
            </a:r>
          </a:p>
          <a:p>
            <a:pPr>
              <a:buNone/>
            </a:pPr>
            <a:r>
              <a:rPr lang="en-US" sz="800" dirty="0"/>
              <a:t>but compatible with mild chronic microvascular ischemic changes.  Cystic lesion measuring 3 mm in the posterior </a:t>
            </a:r>
            <a:r>
              <a:rPr lang="en-US" sz="800" dirty="0" err="1"/>
              <a:t>sella</a:t>
            </a:r>
            <a:r>
              <a:rPr lang="en-US" sz="800" dirty="0"/>
              <a:t>, may represent Rathke's cleft cyst.</a:t>
            </a:r>
          </a:p>
          <a:p>
            <a:pPr>
              <a:buNone/>
            </a:pPr>
            <a:endParaRPr lang="en-US" sz="800" b="1" dirty="0"/>
          </a:p>
          <a:p>
            <a:pPr>
              <a:buNone/>
            </a:pPr>
            <a:r>
              <a:rPr lang="en-US" sz="800" b="1" dirty="0"/>
              <a:t>Medial Temporal Atrophy: </a:t>
            </a:r>
          </a:p>
          <a:p>
            <a:pPr>
              <a:buNone/>
            </a:pPr>
            <a:r>
              <a:rPr lang="en-US" sz="800" b="1" dirty="0"/>
              <a:t>Right: Normal (MTA 0)</a:t>
            </a:r>
          </a:p>
          <a:p>
            <a:pPr>
              <a:buNone/>
            </a:pPr>
            <a:r>
              <a:rPr lang="en-US" sz="800" b="1" dirty="0"/>
              <a:t>Left:  Normal (MTA 0)</a:t>
            </a:r>
          </a:p>
          <a:p>
            <a:pPr>
              <a:buNone/>
            </a:pPr>
            <a:endParaRPr lang="en-US" sz="800" b="1" dirty="0"/>
          </a:p>
          <a:p>
            <a:pPr>
              <a:buNone/>
            </a:pPr>
            <a:r>
              <a:rPr lang="en-US" sz="800" b="1" dirty="0"/>
              <a:t>Entorhinal Cortex Atrophy: </a:t>
            </a:r>
          </a:p>
          <a:p>
            <a:pPr>
              <a:buNone/>
            </a:pPr>
            <a:r>
              <a:rPr lang="en-US" sz="800" b="1" dirty="0"/>
              <a:t>Right: Normal (</a:t>
            </a:r>
            <a:r>
              <a:rPr lang="en-US" sz="800" b="1" dirty="0" err="1"/>
              <a:t>ERiCA</a:t>
            </a:r>
            <a:r>
              <a:rPr lang="en-US" sz="800" b="1" dirty="0"/>
              <a:t> 0)</a:t>
            </a:r>
          </a:p>
          <a:p>
            <a:pPr>
              <a:buNone/>
            </a:pPr>
            <a:r>
              <a:rPr lang="en-US" sz="800" b="1" dirty="0"/>
              <a:t>Left: Normal (</a:t>
            </a:r>
            <a:r>
              <a:rPr lang="en-US" sz="800" b="1" dirty="0" err="1"/>
              <a:t>ERiCA</a:t>
            </a:r>
            <a:r>
              <a:rPr lang="en-US" sz="800" b="1" dirty="0"/>
              <a:t> 0)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800" dirty="0"/>
              <a:t>Extra-axial Collection:  None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800" dirty="0"/>
              <a:t>Ventricular System: Normal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800" dirty="0"/>
              <a:t>Major Intracranial Flow Voids: Normal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800" dirty="0"/>
              <a:t>Osseous Structures:  Expected marrow signal.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800" dirty="0"/>
              <a:t>Included Orbits: Bilateral lens replacement.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800" dirty="0"/>
              <a:t>Paranasal Sinuses:  Predominantly clear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800" dirty="0" err="1"/>
              <a:t>Tympanomastoid</a:t>
            </a:r>
            <a:r>
              <a:rPr lang="en-US" sz="800" dirty="0"/>
              <a:t> Cavities:  Normal</a:t>
            </a:r>
          </a:p>
          <a:p>
            <a:pPr>
              <a:buNone/>
            </a:pPr>
            <a:r>
              <a:rPr lang="en-US" sz="800" dirty="0"/>
              <a:t>   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C94A4-2F3B-E06B-3A5E-026D36BCBC63}"/>
              </a:ext>
            </a:extLst>
          </p:cNvPr>
          <p:cNvSpPr txBox="1"/>
          <p:nvPr/>
        </p:nvSpPr>
        <p:spPr>
          <a:xfrm>
            <a:off x="4781811" y="1067060"/>
            <a:ext cx="362785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E635A"/>
                </a:solidFill>
                <a:latin typeface="Helvetica"/>
                <a:cs typeface="Segoe UI"/>
              </a:rPr>
              <a:t>IMPRESSION: </a:t>
            </a:r>
            <a:r>
              <a:rPr lang="en-US">
                <a:latin typeface="Helvetica"/>
                <a:cs typeface="Segoe UI"/>
              </a:rPr>
              <a:t>​</a:t>
            </a:r>
          </a:p>
          <a:p>
            <a:r>
              <a:rPr lang="en-US">
                <a:solidFill>
                  <a:srgbClr val="6E635A"/>
                </a:solidFill>
                <a:latin typeface="Helvetica"/>
                <a:cs typeface="Segoe UI"/>
              </a:rPr>
              <a:t>1. No acute intracranial abnormality.</a:t>
            </a:r>
            <a:r>
              <a:rPr lang="en-US">
                <a:latin typeface="Helvetica"/>
                <a:cs typeface="Segoe UI"/>
              </a:rPr>
              <a:t>​</a:t>
            </a:r>
          </a:p>
          <a:p>
            <a:r>
              <a:rPr lang="en-US">
                <a:latin typeface="Helvetica"/>
                <a:cs typeface="Segoe UI"/>
              </a:rPr>
              <a:t>​</a:t>
            </a:r>
          </a:p>
          <a:p>
            <a:r>
              <a:rPr lang="en-US">
                <a:solidFill>
                  <a:srgbClr val="6E635A"/>
                </a:solidFill>
                <a:latin typeface="Helvetica"/>
                <a:cs typeface="Segoe UI"/>
              </a:rPr>
              <a:t>2. Brain volume is expected for age without abnormal lobar pattern of volume loss.</a:t>
            </a:r>
            <a:r>
              <a:rPr lang="en-US">
                <a:latin typeface="Helvetica"/>
                <a:cs typeface="Segoe UI"/>
              </a:rPr>
              <a:t>​</a:t>
            </a:r>
          </a:p>
          <a:p>
            <a:r>
              <a:rPr lang="en-US">
                <a:latin typeface="Helvetica"/>
                <a:cs typeface="Segoe UI"/>
              </a:rPr>
              <a:t>​</a:t>
            </a:r>
          </a:p>
          <a:p>
            <a:r>
              <a:rPr lang="en-US">
                <a:solidFill>
                  <a:srgbClr val="6E635A"/>
                </a:solidFill>
                <a:latin typeface="Helvetica"/>
                <a:cs typeface="Segoe UI"/>
              </a:rPr>
              <a:t>3. Scattered foci of T2 hyperintensity are present in the cerebral white matter that are nonspecific but compatible with mild chronic microvascular ischemic changes. </a:t>
            </a:r>
          </a:p>
        </p:txBody>
      </p:sp>
    </p:spTree>
    <p:extLst>
      <p:ext uri="{BB962C8B-B14F-4D97-AF65-F5344CB8AC3E}">
        <p14:creationId xmlns:p14="http://schemas.microsoft.com/office/powerpoint/2010/main" val="316698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B788-C5BB-4F9C-9A46-D9BD7673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(AX T2/FLAIR)</a:t>
            </a:r>
          </a:p>
        </p:txBody>
      </p:sp>
      <p:pic>
        <p:nvPicPr>
          <p:cNvPr id="3" name="Axial T2 FLA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5470" y="1136075"/>
            <a:ext cx="4117276" cy="33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B788-C5BB-4F9C-9A46-D9BD7673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(COR T1)</a:t>
            </a:r>
          </a:p>
        </p:txBody>
      </p:sp>
      <p:pic>
        <p:nvPicPr>
          <p:cNvPr id="3" name="Coronal T1 MPR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3941" y="1179491"/>
            <a:ext cx="4177528" cy="37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(SAG T1)</a:t>
            </a:r>
          </a:p>
        </p:txBody>
      </p:sp>
      <p:pic>
        <p:nvPicPr>
          <p:cNvPr id="4" name="Sagittal T1 MPRa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875" y="1200150"/>
            <a:ext cx="3833813" cy="3394075"/>
          </a:xfrm>
        </p:spPr>
      </p:pic>
    </p:spTree>
    <p:extLst>
      <p:ext uri="{BB962C8B-B14F-4D97-AF65-F5344CB8AC3E}">
        <p14:creationId xmlns:p14="http://schemas.microsoft.com/office/powerpoint/2010/main" val="3928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(GRE)</a:t>
            </a:r>
          </a:p>
        </p:txBody>
      </p:sp>
      <p:pic>
        <p:nvPicPr>
          <p:cNvPr id="5" name="G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9813" y="1200150"/>
            <a:ext cx="3819525" cy="3394075"/>
          </a:xfrm>
        </p:spPr>
      </p:pic>
    </p:spTree>
    <p:extLst>
      <p:ext uri="{BB962C8B-B14F-4D97-AF65-F5344CB8AC3E}">
        <p14:creationId xmlns:p14="http://schemas.microsoft.com/office/powerpoint/2010/main" val="12465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16AB3-B80B-4B40-9B32-32223D6E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Diagnoses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7B715-FB48-404F-A8CC-0B29924E1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MCI vs mild dementia</a:t>
            </a:r>
          </a:p>
          <a:p>
            <a:r>
              <a:rPr lang="en-US" dirty="0"/>
              <a:t>Alzheimer's?</a:t>
            </a:r>
          </a:p>
          <a:p>
            <a:pPr lvl="1"/>
            <a:r>
              <a:rPr lang="en-US" dirty="0"/>
              <a:t>Radiology says no atrophy, but is there?</a:t>
            </a:r>
          </a:p>
          <a:p>
            <a:pPr lvl="1"/>
            <a:r>
              <a:rPr lang="en-US" dirty="0"/>
              <a:t>Impaired memory on NPT</a:t>
            </a:r>
          </a:p>
          <a:p>
            <a:r>
              <a:rPr lang="en-US" dirty="0"/>
              <a:t>Vascular?</a:t>
            </a:r>
          </a:p>
          <a:p>
            <a:pPr lvl="1"/>
            <a:r>
              <a:rPr lang="en-US" dirty="0"/>
              <a:t>Symptom onset after very small stroke in 2017</a:t>
            </a:r>
          </a:p>
          <a:p>
            <a:pPr lvl="1"/>
            <a:r>
              <a:rPr lang="en-US" dirty="0"/>
              <a:t>Minimal burden of chronic microvascular ischemic lesions</a:t>
            </a:r>
          </a:p>
          <a:p>
            <a:r>
              <a:rPr lang="en-US" dirty="0"/>
              <a:t>Mood disorder?</a:t>
            </a:r>
          </a:p>
          <a:p>
            <a:pPr lvl="1"/>
            <a:r>
              <a:rPr lang="en-US" dirty="0"/>
              <a:t>Significantly elevated scores on PHQ9 and GAD7</a:t>
            </a:r>
          </a:p>
          <a:p>
            <a:pPr lvl="1"/>
            <a:r>
              <a:rPr lang="en-US" dirty="0"/>
              <a:t>Self-reported low mood and impaired sleep</a:t>
            </a:r>
            <a:endParaRPr lang="en-US"/>
          </a:p>
          <a:p>
            <a:pPr lvl="1"/>
            <a:r>
              <a:rPr lang="en-US" dirty="0"/>
              <a:t>Impaired attention on NPT</a:t>
            </a:r>
          </a:p>
          <a:p>
            <a:r>
              <a:rPr lang="en-US" dirty="0"/>
              <a:t>Thiamine deficiency?</a:t>
            </a:r>
          </a:p>
          <a:p>
            <a:r>
              <a:rPr lang="en-US" dirty="0"/>
              <a:t>Side effect of amitriptyline?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76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5398E-C651-47C8-A97A-B6F875CA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966B3-2E33-4945-939D-4F8EB06B2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LP for biomarkers?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Encourage to establish care with mental health care</a:t>
            </a:r>
            <a:endParaRPr lang="en-US"/>
          </a:p>
          <a:p>
            <a:endParaRPr lang="en-US" dirty="0"/>
          </a:p>
          <a:p>
            <a:r>
              <a:rPr lang="en-US" dirty="0"/>
              <a:t>Trial of donepezil? H/o of GI ulcer but unknown details.</a:t>
            </a:r>
          </a:p>
          <a:p>
            <a:endParaRPr lang="en-US" dirty="0"/>
          </a:p>
          <a:p>
            <a:r>
              <a:rPr lang="en-US" dirty="0"/>
              <a:t>Recheck thiamine level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8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D5802-E520-481A-BF35-034BB7836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Ms. W</a:t>
            </a:r>
          </a:p>
        </p:txBody>
      </p:sp>
    </p:spTree>
    <p:extLst>
      <p:ext uri="{BB962C8B-B14F-4D97-AF65-F5344CB8AC3E}">
        <p14:creationId xmlns:p14="http://schemas.microsoft.com/office/powerpoint/2010/main" val="659330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18FF-79F9-4387-B97E-8E5864C16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7D35D-2FE1-4404-902A-986313C31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62, African American female</a:t>
            </a:r>
          </a:p>
          <a:p>
            <a:r>
              <a:rPr lang="en-US" dirty="0"/>
              <a:t>Came to the appointment alone</a:t>
            </a:r>
          </a:p>
          <a:p>
            <a:r>
              <a:rPr lang="en-US" dirty="0"/>
              <a:t>Reason for visit</a:t>
            </a:r>
          </a:p>
          <a:p>
            <a:pPr lvl="1"/>
            <a:r>
              <a:rPr lang="en-US" dirty="0"/>
              <a:t>CC: memory loss</a:t>
            </a:r>
          </a:p>
          <a:p>
            <a:pPr lvl="1"/>
            <a:r>
              <a:rPr lang="en-US" dirty="0"/>
              <a:t>Referred from general neurology where she is followed for peripheral neuropathy with painful paresthesia, sensory ataxia and gait imbalance</a:t>
            </a:r>
          </a:p>
        </p:txBody>
      </p:sp>
    </p:spTree>
    <p:extLst>
      <p:ext uri="{BB962C8B-B14F-4D97-AF65-F5344CB8AC3E}">
        <p14:creationId xmlns:p14="http://schemas.microsoft.com/office/powerpoint/2010/main" val="28182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410E-BCBE-49E4-A559-CC6AF18D2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7E9EA-337F-4C68-BE35-1F08B4F27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Says she can't remember "even simple things".</a:t>
            </a:r>
            <a:endParaRPr lang="en-US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Examples provided by patient:</a:t>
            </a:r>
          </a:p>
          <a:p>
            <a:pPr lvl="1"/>
            <a:r>
              <a:rPr lang="en-US" dirty="0"/>
              <a:t>Puts something down and tells herself to remember for later, and still and forgets where it is.</a:t>
            </a:r>
          </a:p>
          <a:p>
            <a:pPr lvl="1"/>
            <a:r>
              <a:rPr lang="en-US" dirty="0"/>
              <a:t>Cannot focus on what she is reading and has trouble understanding also. Must read same thing repeatedly to try to understand. She used to love to read.</a:t>
            </a:r>
            <a:endParaRPr lang="en-US"/>
          </a:p>
          <a:p>
            <a:endParaRPr lang="en-US"/>
          </a:p>
          <a:p>
            <a:r>
              <a:rPr lang="en-US" dirty="0"/>
              <a:t>Onset of symptoms a few months after stroke in 2/2017. Gradually getting worse since then in her opinion.</a:t>
            </a:r>
          </a:p>
        </p:txBody>
      </p:sp>
    </p:spTree>
    <p:extLst>
      <p:ext uri="{BB962C8B-B14F-4D97-AF65-F5344CB8AC3E}">
        <p14:creationId xmlns:p14="http://schemas.microsoft.com/office/powerpoint/2010/main" val="351610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410E-BCBE-49E4-A559-CC6AF18D2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7E9EA-337F-4C68-BE35-1F08B4F27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Living Situation: Lives alone in a house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ADLs: Independent </a:t>
            </a: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IADLs: Prepares simple meals. Drives "when necessary". Gets help from neighbors who bring her meals and take care of yard. Manages her own meds and finances.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 family lives in GA.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6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410E-BCBE-49E4-A559-CC6AF18D2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7E9EA-337F-4C68-BE35-1F08B4F27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dirty="0"/>
              <a:t>Describes her mood as depressed and anxious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Describes her sleep as "not good"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Denies hallucinations or sleep walking</a:t>
            </a:r>
          </a:p>
        </p:txBody>
      </p:sp>
    </p:spTree>
    <p:extLst>
      <p:ext uri="{BB962C8B-B14F-4D97-AF65-F5344CB8AC3E}">
        <p14:creationId xmlns:p14="http://schemas.microsoft.com/office/powerpoint/2010/main" val="269449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58E5-976C-4903-8FE9-A4019AB6F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7B73-F981-4B1A-B381-CE202C16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PMH: </a:t>
            </a:r>
          </a:p>
          <a:p>
            <a:pPr lvl="1"/>
            <a:r>
              <a:rPr lang="en-US" dirty="0"/>
              <a:t>HTN, DM2, lacunar infarction in the right frontal lobe in 2017, neuropathy, depression/PTSD, thyroid nodule, GI ulcer, thiamine deficiency, asthma</a:t>
            </a:r>
            <a:endParaRPr lang="en-US" sz="2400" dirty="0"/>
          </a:p>
          <a:p>
            <a:pPr lvl="1"/>
            <a:r>
              <a:rPr lang="en-US" dirty="0"/>
              <a:t>GSW to head at age 17?</a:t>
            </a:r>
          </a:p>
          <a:p>
            <a:pPr lvl="1"/>
            <a:endParaRPr lang="en-US" dirty="0"/>
          </a:p>
          <a:p>
            <a:r>
              <a:rPr lang="en-US" dirty="0"/>
              <a:t>Current Medications: </a:t>
            </a:r>
          </a:p>
          <a:p>
            <a:pPr lvl="1"/>
            <a:r>
              <a:rPr lang="en-US" dirty="0"/>
              <a:t>amlodipine, amitriptyline, atorvastatin, </a:t>
            </a:r>
            <a:r>
              <a:rPr lang="en-US" dirty="0" err="1"/>
              <a:t>ceritizine</a:t>
            </a:r>
            <a:r>
              <a:rPr lang="en-US" dirty="0"/>
              <a:t>, </a:t>
            </a:r>
            <a:r>
              <a:rPr lang="en-US" dirty="0" err="1"/>
              <a:t>dapaglifozin</a:t>
            </a:r>
            <a:r>
              <a:rPr lang="en-US" dirty="0"/>
              <a:t>, losartan, metoprolol, omeprazole, </a:t>
            </a:r>
            <a:r>
              <a:rPr lang="en-US" dirty="0" err="1"/>
              <a:t>semaglutide</a:t>
            </a:r>
            <a:r>
              <a:rPr lang="en-US" dirty="0"/>
              <a:t>, thiamine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1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330D5-AD32-416E-A59B-34DAB61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668C0-3998-4E87-A714-C26313048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Family History</a:t>
            </a:r>
          </a:p>
          <a:p>
            <a:pPr lvl="1"/>
            <a:r>
              <a:rPr lang="en-US" dirty="0"/>
              <a:t>Mother had multiple strokes and memory problems, passed away at 83</a:t>
            </a:r>
          </a:p>
          <a:p>
            <a:pPr lvl="1"/>
            <a:r>
              <a:rPr lang="en-US" dirty="0"/>
              <a:t>No early onset dementia</a:t>
            </a:r>
          </a:p>
          <a:p>
            <a:endParaRPr lang="en-US" dirty="0"/>
          </a:p>
          <a:p>
            <a:r>
              <a:rPr lang="en-US" dirty="0"/>
              <a:t>Social History </a:t>
            </a:r>
          </a:p>
          <a:p>
            <a:pPr lvl="1"/>
            <a:r>
              <a:rPr lang="en-US" dirty="0"/>
              <a:t>No h/o alcohol or drug abuse</a:t>
            </a:r>
          </a:p>
          <a:p>
            <a:pPr lvl="1"/>
            <a:r>
              <a:rPr lang="en-US" dirty="0"/>
              <a:t>Associate's degree</a:t>
            </a:r>
          </a:p>
          <a:p>
            <a:pPr lvl="1"/>
            <a:r>
              <a:rPr lang="en-US" dirty="0"/>
              <a:t>Employment: Invoice clerk - position was eliminated. Package handler - hurt at work and has not worked since then (2019)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7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C1D0A-6813-4F2B-B9F9-1BFC5D0E2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075329"/>
            <a:ext cx="2160621" cy="2303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MOCA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D0CE984-2636-7875-D67D-5F478D34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1565" y="104124"/>
            <a:ext cx="3959156" cy="4936739"/>
          </a:xfrm>
        </p:spPr>
      </p:pic>
    </p:spTree>
    <p:extLst>
      <p:ext uri="{BB962C8B-B14F-4D97-AF65-F5344CB8AC3E}">
        <p14:creationId xmlns:p14="http://schemas.microsoft.com/office/powerpoint/2010/main" val="2637969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6E6EF37267C4C83EBB20A5E8E3CFA" ma:contentTypeVersion="18" ma:contentTypeDescription="Create a new document." ma:contentTypeScope="" ma:versionID="bf02772b62eb3cbeda507110c22da0f5">
  <xsd:schema xmlns:xsd="http://www.w3.org/2001/XMLSchema" xmlns:xs="http://www.w3.org/2001/XMLSchema" xmlns:p="http://schemas.microsoft.com/office/2006/metadata/properties" xmlns:ns2="d149279c-81d3-480c-b69a-bdf9fa192fab" xmlns:ns3="cd8ab853-3d40-4200-abd4-dbc558b873fb" targetNamespace="http://schemas.microsoft.com/office/2006/metadata/properties" ma:root="true" ma:fieldsID="7f9d3ae241ba764eeefef399e359a745" ns2:_="" ns3:_="">
    <xsd:import namespace="d149279c-81d3-480c-b69a-bdf9fa192fab"/>
    <xsd:import namespace="cd8ab853-3d40-4200-abd4-dbc558b873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mment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9279c-81d3-480c-b69a-bdf9fa192f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92fa3da-db31-45ba-92de-38f16e295a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s" ma:index="23" nillable="true" ma:displayName="Comments" ma:internalName="Comments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ab853-3d40-4200-abd4-dbc558b873f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2e09d68-42be-4a35-913c-dc3239caea8f}" ma:internalName="TaxCatchAll" ma:showField="CatchAllData" ma:web="cd8ab853-3d40-4200-abd4-dbc558b873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AA4EDD-EB68-4D4F-8B58-C98FEC10E20F}"/>
</file>

<file path=customXml/itemProps2.xml><?xml version="1.0" encoding="utf-8"?>
<ds:datastoreItem xmlns:ds="http://schemas.openxmlformats.org/officeDocument/2006/customXml" ds:itemID="{087031A5-C824-41A3-A946-0A6916F92492}"/>
</file>

<file path=docProps/app.xml><?xml version="1.0" encoding="utf-8"?>
<Properties xmlns="http://schemas.openxmlformats.org/officeDocument/2006/extended-properties" xmlns:vt="http://schemas.openxmlformats.org/officeDocument/2006/docPropsVTypes">
  <Template>GMN1810_PPT_Template_rn2</Template>
  <TotalTime>349</TotalTime>
  <Words>765</Words>
  <Application>Microsoft Office PowerPoint</Application>
  <PresentationFormat>On-screen Show (16:9)</PresentationFormat>
  <Paragraphs>137</Paragraphs>
  <Slides>19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Name of Site: Grady</vt:lpstr>
      <vt:lpstr>PowerPoint Presentation</vt:lpstr>
      <vt:lpstr>Patient Demographics</vt:lpstr>
      <vt:lpstr>HPI</vt:lpstr>
      <vt:lpstr>HPI</vt:lpstr>
      <vt:lpstr>HPI</vt:lpstr>
      <vt:lpstr>Medical History</vt:lpstr>
      <vt:lpstr>Additional History</vt:lpstr>
      <vt:lpstr>MOCA</vt:lpstr>
      <vt:lpstr>Neuropsych Testing Results</vt:lpstr>
      <vt:lpstr>Exam</vt:lpstr>
      <vt:lpstr>Labs</vt:lpstr>
      <vt:lpstr>MRI brain</vt:lpstr>
      <vt:lpstr>MRI (AX T2/FLAIR)</vt:lpstr>
      <vt:lpstr>MRI (COR T1)</vt:lpstr>
      <vt:lpstr>MRI (SAG T1)</vt:lpstr>
      <vt:lpstr>MRI (GRE)</vt:lpstr>
      <vt:lpstr>Possible Diagnoses</vt:lpstr>
      <vt:lpstr>Recommendations</vt:lpstr>
    </vt:vector>
  </TitlesOfParts>
  <Company>Visualab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Dillard, Rebecca L</dc:creator>
  <cp:lastModifiedBy>Natalie D. Brill</cp:lastModifiedBy>
  <cp:revision>557</cp:revision>
  <dcterms:created xsi:type="dcterms:W3CDTF">2018-08-17T11:44:16Z</dcterms:created>
  <dcterms:modified xsi:type="dcterms:W3CDTF">2023-01-19T16:08:51Z</dcterms:modified>
</cp:coreProperties>
</file>